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66" r:id="rId8"/>
    <p:sldId id="260" r:id="rId9"/>
    <p:sldId id="263" r:id="rId10"/>
    <p:sldId id="261" r:id="rId11"/>
    <p:sldId id="270" r:id="rId12"/>
    <p:sldId id="271" r:id="rId13"/>
    <p:sldId id="275" r:id="rId14"/>
    <p:sldId id="267" r:id="rId15"/>
    <p:sldId id="268" r:id="rId16"/>
    <p:sldId id="262" r:id="rId17"/>
    <p:sldId id="264" r:id="rId18"/>
    <p:sldId id="265" r:id="rId19"/>
    <p:sldId id="281" r:id="rId20"/>
    <p:sldId id="276" r:id="rId21"/>
    <p:sldId id="277" r:id="rId22"/>
    <p:sldId id="269"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9" autoAdjust="0"/>
    <p:restoredTop sz="94660" autoAdjust="0"/>
  </p:normalViewPr>
  <p:slideViewPr>
    <p:cSldViewPr>
      <p:cViewPr varScale="1">
        <p:scale>
          <a:sx n="90" d="100"/>
          <a:sy n="90" d="100"/>
        </p:scale>
        <p:origin x="18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Foster" userId="6601f854-e97c-4d6f-9a69-f25b93d648e2" providerId="ADAL" clId="{63463F6E-7613-4FDD-8773-4D358DFFD846}"/>
    <pc:docChg chg="custSel modSld">
      <pc:chgData name="Sarah Foster" userId="6601f854-e97c-4d6f-9a69-f25b93d648e2" providerId="ADAL" clId="{63463F6E-7613-4FDD-8773-4D358DFFD846}" dt="2024-06-14T14:49:09.608" v="212" actId="14100"/>
      <pc:docMkLst>
        <pc:docMk/>
      </pc:docMkLst>
      <pc:sldChg chg="addSp modSp mod">
        <pc:chgData name="Sarah Foster" userId="6601f854-e97c-4d6f-9a69-f25b93d648e2" providerId="ADAL" clId="{63463F6E-7613-4FDD-8773-4D358DFFD846}" dt="2024-06-14T14:49:09.608" v="212" actId="14100"/>
        <pc:sldMkLst>
          <pc:docMk/>
          <pc:sldMk cId="0" sldId="271"/>
        </pc:sldMkLst>
        <pc:spChg chg="add mod">
          <ac:chgData name="Sarah Foster" userId="6601f854-e97c-4d6f-9a69-f25b93d648e2" providerId="ADAL" clId="{63463F6E-7613-4FDD-8773-4D358DFFD846}" dt="2024-06-14T14:49:09.608" v="212" actId="14100"/>
          <ac:spMkLst>
            <pc:docMk/>
            <pc:sldMk cId="0" sldId="271"/>
            <ac:spMk id="2" creationId="{366505B8-7F2E-4E50-AC2B-3EBF4F72B134}"/>
          </ac:spMkLst>
        </pc:spChg>
      </pc:sldChg>
      <pc:sldChg chg="addSp delSp modSp mod delAnim">
        <pc:chgData name="Sarah Foster" userId="6601f854-e97c-4d6f-9a69-f25b93d648e2" providerId="ADAL" clId="{63463F6E-7613-4FDD-8773-4D358DFFD846}" dt="2024-06-14T14:41:15.113" v="32" actId="403"/>
        <pc:sldMkLst>
          <pc:docMk/>
          <pc:sldMk cId="2963748708" sldId="279"/>
        </pc:sldMkLst>
        <pc:spChg chg="del">
          <ac:chgData name="Sarah Foster" userId="6601f854-e97c-4d6f-9a69-f25b93d648e2" providerId="ADAL" clId="{63463F6E-7613-4FDD-8773-4D358DFFD846}" dt="2024-06-14T14:40:17.371" v="0" actId="478"/>
          <ac:spMkLst>
            <pc:docMk/>
            <pc:sldMk cId="2963748708" sldId="279"/>
            <ac:spMk id="5" creationId="{00000000-0000-0000-0000-000000000000}"/>
          </ac:spMkLst>
        </pc:spChg>
        <pc:spChg chg="add mod">
          <ac:chgData name="Sarah Foster" userId="6601f854-e97c-4d6f-9a69-f25b93d648e2" providerId="ADAL" clId="{63463F6E-7613-4FDD-8773-4D358DFFD846}" dt="2024-06-14T14:41:15.113" v="32" actId="403"/>
          <ac:spMkLst>
            <pc:docMk/>
            <pc:sldMk cId="2963748708" sldId="279"/>
            <ac:spMk id="8" creationId="{71A7CBD0-3413-41C4-9119-9F593385D01C}"/>
          </ac:spMkLst>
        </pc:spChg>
      </pc:sldChg>
    </pc:docChg>
  </pc:docChgLst>
  <pc:docChgLst>
    <pc:chgData name="Sarah Foster" userId="6601f854-e97c-4d6f-9a69-f25b93d648e2" providerId="ADAL" clId="{1BFFCB63-3AFE-4875-9F15-8F6EADAA6C3B}"/>
    <pc:docChg chg="custSel modSld">
      <pc:chgData name="Sarah Foster" userId="6601f854-e97c-4d6f-9a69-f25b93d648e2" providerId="ADAL" clId="{1BFFCB63-3AFE-4875-9F15-8F6EADAA6C3B}" dt="2024-06-14T09:20:16.041" v="12" actId="14100"/>
      <pc:docMkLst>
        <pc:docMk/>
      </pc:docMkLst>
      <pc:sldChg chg="addSp delSp modSp mod">
        <pc:chgData name="Sarah Foster" userId="6601f854-e97c-4d6f-9a69-f25b93d648e2" providerId="ADAL" clId="{1BFFCB63-3AFE-4875-9F15-8F6EADAA6C3B}" dt="2024-06-14T09:20:16.041" v="12" actId="14100"/>
        <pc:sldMkLst>
          <pc:docMk/>
          <pc:sldMk cId="0" sldId="277"/>
        </pc:sldMkLst>
        <pc:spChg chg="del mod">
          <ac:chgData name="Sarah Foster" userId="6601f854-e97c-4d6f-9a69-f25b93d648e2" providerId="ADAL" clId="{1BFFCB63-3AFE-4875-9F15-8F6EADAA6C3B}" dt="2024-06-14T09:19:37.512" v="6" actId="478"/>
          <ac:spMkLst>
            <pc:docMk/>
            <pc:sldMk cId="0" sldId="277"/>
            <ac:spMk id="2" creationId="{1201232E-1E3C-4EFA-A93C-706B14A4CA0D}"/>
          </ac:spMkLst>
        </pc:spChg>
        <pc:picChg chg="del mod">
          <ac:chgData name="Sarah Foster" userId="6601f854-e97c-4d6f-9a69-f25b93d648e2" providerId="ADAL" clId="{1BFFCB63-3AFE-4875-9F15-8F6EADAA6C3B}" dt="2024-06-14T09:19:27.216" v="2" actId="478"/>
          <ac:picMkLst>
            <pc:docMk/>
            <pc:sldMk cId="0" sldId="277"/>
            <ac:picMk id="4" creationId="{B24A0C28-0CC7-4A77-AB44-D928C23B98F6}"/>
          </ac:picMkLst>
        </pc:picChg>
        <pc:picChg chg="add mod">
          <ac:chgData name="Sarah Foster" userId="6601f854-e97c-4d6f-9a69-f25b93d648e2" providerId="ADAL" clId="{1BFFCB63-3AFE-4875-9F15-8F6EADAA6C3B}" dt="2024-06-14T09:20:16.041" v="12" actId="14100"/>
          <ac:picMkLst>
            <pc:docMk/>
            <pc:sldMk cId="0" sldId="277"/>
            <ac:picMk id="6" creationId="{6582F621-6DFC-4089-86A6-DBC77E54184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3416B3-8D9D-4B64-B028-1B8164F2C97D}" type="datetimeFigureOut">
              <a:rPr lang="en-GB"/>
              <a:pPr>
                <a:defRPr/>
              </a:pPr>
              <a:t>14/06/2024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1B6E31-8062-4368-811A-B9AB941B59E9}" type="slidenum">
              <a:rPr lang="en-GB"/>
              <a:pPr>
                <a:defRPr/>
              </a:pPr>
              <a:t>‹#›</a:t>
            </a:fld>
            <a:endParaRPr lang="en-GB"/>
          </a:p>
        </p:txBody>
      </p:sp>
    </p:spTree>
    <p:extLst>
      <p:ext uri="{BB962C8B-B14F-4D97-AF65-F5344CB8AC3E}">
        <p14:creationId xmlns:p14="http://schemas.microsoft.com/office/powerpoint/2010/main" val="4035212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B04702-4918-40DC-863C-D5DA6FFCFB25}" type="slidenum">
              <a:rPr lang="en-GB"/>
              <a:pPr fontAlgn="base">
                <a:spcBef>
                  <a:spcPct val="0"/>
                </a:spcBef>
                <a:spcAft>
                  <a:spcPct val="0"/>
                </a:spcAft>
                <a:defRPr/>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6CB0A9-44B4-44D6-9BE8-372D3A6EE5EA}" type="datetimeFigureOut">
              <a:rPr lang="en-GB"/>
              <a:pPr>
                <a:defRPr/>
              </a:pPr>
              <a:t>14/06/2024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114BFB-BBED-4EB8-AD80-90FE8EC3E9A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6298BFD-93A6-406A-954D-CCDE75F48276}" type="datetimeFigureOut">
              <a:rPr lang="en-GB"/>
              <a:pPr>
                <a:defRPr/>
              </a:pPr>
              <a:t>14/06/2024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D41236-12A6-4FAC-A767-3B978B47915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08E6324-CE64-48C7-BC60-C15E22D03A5F}" type="datetimeFigureOut">
              <a:rPr lang="en-GB"/>
              <a:pPr>
                <a:defRPr/>
              </a:pPr>
              <a:t>14/06/2024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8EF62D-3522-4756-A015-7D7B89FD772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8571640-3C64-4004-B395-1FFFF2A4D9EF}" type="datetimeFigureOut">
              <a:rPr lang="en-GB"/>
              <a:pPr>
                <a:defRPr/>
              </a:pPr>
              <a:t>14/06/2024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21475C-0E5F-4E45-96B7-43DE2686B6F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0A3B60-20FF-4163-B78D-78BE19160DA8}" type="datetimeFigureOut">
              <a:rPr lang="en-GB"/>
              <a:pPr>
                <a:defRPr/>
              </a:pPr>
              <a:t>14/06/2024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D21A19-A989-49F8-9C7F-2EE1AB7D896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51BB8CD-84B6-44E9-A89B-5B8D338CC146}" type="datetimeFigureOut">
              <a:rPr lang="en-GB"/>
              <a:pPr>
                <a:defRPr/>
              </a:pPr>
              <a:t>14/06/2024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487F239-DA4D-46DA-9F1A-3AC24335426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F1DD4D6-9E07-4738-9299-05D999E3AD29}" type="datetimeFigureOut">
              <a:rPr lang="en-GB"/>
              <a:pPr>
                <a:defRPr/>
              </a:pPr>
              <a:t>14/06/2024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0B7603F-3C5F-49A9-9D6C-E25CFF41CA1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28471DD-1AC0-432C-AB52-FF404FCEE57E}" type="datetimeFigureOut">
              <a:rPr lang="en-GB"/>
              <a:pPr>
                <a:defRPr/>
              </a:pPr>
              <a:t>14/06/2024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7369175-7A3C-44C5-993C-D90A1A331E6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4DEF67-45C9-438E-AC25-70A5FDEDBBF0}" type="datetimeFigureOut">
              <a:rPr lang="en-GB"/>
              <a:pPr>
                <a:defRPr/>
              </a:pPr>
              <a:t>14/06/2024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39B7F92-ED43-4831-84C5-98258DBF278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02FED4-8670-4547-8DF2-27A8689C0614}" type="datetimeFigureOut">
              <a:rPr lang="en-GB"/>
              <a:pPr>
                <a:defRPr/>
              </a:pPr>
              <a:t>14/06/2024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7C352A1-BD28-47CA-AC5E-670FD04F1AF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46C43-EAC4-4A58-B6CF-1DF97595838D}" type="datetimeFigureOut">
              <a:rPr lang="en-GB"/>
              <a:pPr>
                <a:defRPr/>
              </a:pPr>
              <a:t>14/06/2024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5ADAA1-4E8E-4B19-B2D4-1ED034A14E3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8BFC9DB-EF22-49CA-BB7B-769B87CD4DA0}" type="datetimeFigureOut">
              <a:rPr lang="en-GB"/>
              <a:pPr>
                <a:defRPr/>
              </a:pPr>
              <a:t>14/06/2024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43292D-9726-422F-A4ED-68E6A3867F9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79388" y="4438327"/>
            <a:ext cx="8856662" cy="2308225"/>
          </a:xfrm>
          <a:prstGeom prst="rect">
            <a:avLst/>
          </a:prstGeom>
          <a:noFill/>
          <a:ln w="9525">
            <a:noFill/>
            <a:miter lim="800000"/>
            <a:headEnd/>
            <a:tailEnd/>
          </a:ln>
        </p:spPr>
        <p:txBody>
          <a:bodyPr>
            <a:spAutoFit/>
          </a:bodyPr>
          <a:lstStyle/>
          <a:p>
            <a:pPr algn="ctr"/>
            <a:r>
              <a:rPr lang="en-GB" sz="7200" b="1">
                <a:latin typeface="SassoonPrimaryInfant" pitchFamily="2" charset="0"/>
              </a:rPr>
              <a:t>Welcome to Reception!</a:t>
            </a:r>
          </a:p>
        </p:txBody>
      </p:sp>
      <p:pic>
        <p:nvPicPr>
          <p:cNvPr id="4" name="Picture 3">
            <a:extLst>
              <a:ext uri="{FF2B5EF4-FFF2-40B4-BE49-F238E27FC236}">
                <a16:creationId xmlns:a16="http://schemas.microsoft.com/office/drawing/2014/main" id="{7E2BC929-D240-4AF6-8156-AE7A294AD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11449"/>
            <a:ext cx="6254672" cy="437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5816" y="3356992"/>
            <a:ext cx="3455988" cy="309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5602" name="Picture 2"/>
          <p:cNvPicPr>
            <a:picLocks noChangeAspect="1" noChangeArrowheads="1"/>
          </p:cNvPicPr>
          <p:nvPr/>
        </p:nvPicPr>
        <p:blipFill>
          <a:blip r:embed="rId2"/>
          <a:srcRect/>
          <a:stretch>
            <a:fillRect/>
          </a:stretch>
        </p:blipFill>
        <p:spPr bwMode="auto">
          <a:xfrm>
            <a:off x="1547813" y="1412875"/>
            <a:ext cx="5800725" cy="1368425"/>
          </a:xfrm>
          <a:prstGeom prst="rect">
            <a:avLst/>
          </a:prstGeom>
          <a:noFill/>
          <a:ln w="9525">
            <a:noFill/>
            <a:miter lim="800000"/>
            <a:headEnd/>
            <a:tailEnd/>
          </a:ln>
        </p:spPr>
      </p:pic>
      <p:sp>
        <p:nvSpPr>
          <p:cNvPr id="25603" name="TextBox 1"/>
          <p:cNvSpPr txBox="1">
            <a:spLocks noChangeArrowheads="1"/>
          </p:cNvSpPr>
          <p:nvPr/>
        </p:nvSpPr>
        <p:spPr bwMode="auto">
          <a:xfrm>
            <a:off x="3249895" y="3645024"/>
            <a:ext cx="3095625" cy="2246312"/>
          </a:xfrm>
          <a:prstGeom prst="rect">
            <a:avLst/>
          </a:prstGeom>
          <a:noFill/>
          <a:ln w="9525">
            <a:noFill/>
            <a:miter lim="800000"/>
            <a:headEnd/>
            <a:tailEnd/>
          </a:ln>
        </p:spPr>
        <p:txBody>
          <a:bodyPr>
            <a:spAutoFit/>
          </a:bodyPr>
          <a:lstStyle/>
          <a:p>
            <a:r>
              <a:rPr lang="en-GB" sz="2000" b="1" dirty="0">
                <a:latin typeface="SassoonPrimaryInfant" pitchFamily="2" charset="0"/>
              </a:rPr>
              <a:t>Address</a:t>
            </a:r>
            <a:r>
              <a:rPr lang="en-GB" sz="2000" dirty="0">
                <a:latin typeface="SassoonPrimaryInfant" pitchFamily="2" charset="0"/>
              </a:rPr>
              <a:t>:</a:t>
            </a:r>
          </a:p>
          <a:p>
            <a:r>
              <a:rPr lang="en-GB" sz="2000" dirty="0">
                <a:latin typeface="SassoonPrimaryInfant" pitchFamily="2" charset="0"/>
              </a:rPr>
              <a:t>4 Moulton Place</a:t>
            </a:r>
          </a:p>
          <a:p>
            <a:r>
              <a:rPr lang="en-GB" sz="2000" dirty="0">
                <a:latin typeface="SassoonPrimaryInfant" pitchFamily="2" charset="0"/>
              </a:rPr>
              <a:t>Newcastle Upon Tyne</a:t>
            </a:r>
          </a:p>
          <a:p>
            <a:r>
              <a:rPr lang="en-GB" sz="2000" dirty="0">
                <a:latin typeface="SassoonPrimaryInfant" pitchFamily="2" charset="0"/>
              </a:rPr>
              <a:t>Tyne &amp; Wear</a:t>
            </a:r>
          </a:p>
          <a:p>
            <a:r>
              <a:rPr lang="en-GB" sz="2000" dirty="0">
                <a:latin typeface="SassoonPrimaryInfant" pitchFamily="2" charset="0"/>
              </a:rPr>
              <a:t>NE5 3RL</a:t>
            </a:r>
          </a:p>
          <a:p>
            <a:endParaRPr lang="en-GB" sz="2000" dirty="0">
              <a:latin typeface="SassoonPrimaryInfant" pitchFamily="2" charset="0"/>
            </a:endParaRPr>
          </a:p>
          <a:p>
            <a:r>
              <a:rPr lang="en-GB" sz="2000" dirty="0">
                <a:latin typeface="SassoonPrimaryInfant" pitchFamily="2" charset="0"/>
              </a:rPr>
              <a:t>Phone: 0191 271 0000</a:t>
            </a:r>
          </a:p>
        </p:txBody>
      </p:sp>
      <p:sp>
        <p:nvSpPr>
          <p:cNvPr id="25605" name="TextBox 3"/>
          <p:cNvSpPr txBox="1">
            <a:spLocks noChangeArrowheads="1"/>
          </p:cNvSpPr>
          <p:nvPr/>
        </p:nvSpPr>
        <p:spPr bwMode="auto">
          <a:xfrm>
            <a:off x="323850" y="260350"/>
            <a:ext cx="8351838" cy="954088"/>
          </a:xfrm>
          <a:prstGeom prst="rect">
            <a:avLst/>
          </a:prstGeom>
          <a:noFill/>
          <a:ln w="9525">
            <a:noFill/>
            <a:miter lim="800000"/>
            <a:headEnd/>
            <a:tailEnd/>
          </a:ln>
        </p:spPr>
        <p:txBody>
          <a:bodyPr>
            <a:spAutoFit/>
          </a:bodyPr>
          <a:lstStyle/>
          <a:p>
            <a:r>
              <a:rPr lang="en-GB" sz="2800" b="1">
                <a:latin typeface="SassoonPrimaryInfant" pitchFamily="2" charset="0"/>
              </a:rPr>
              <a:t>English Martyrs’ school uniform is available from: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333375"/>
            <a:ext cx="8785225" cy="584200"/>
          </a:xfrm>
          <a:prstGeom prst="rect">
            <a:avLst/>
          </a:prstGeom>
          <a:noFill/>
        </p:spPr>
        <p:txBody>
          <a:bodyPr>
            <a:spAutoFit/>
          </a:bodyPr>
          <a:lstStyle/>
          <a:p>
            <a:pPr algn="ctr" fontAlgn="auto">
              <a:spcBef>
                <a:spcPts val="0"/>
              </a:spcBef>
              <a:spcAft>
                <a:spcPts val="0"/>
              </a:spcAft>
              <a:defRPr/>
            </a:pPr>
            <a:r>
              <a:rPr lang="en-GB" sz="3200" b="1" u="sng" dirty="0">
                <a:solidFill>
                  <a:schemeClr val="accent2">
                    <a:lumMod val="50000"/>
                  </a:schemeClr>
                </a:solidFill>
                <a:latin typeface="SassoonPrimaryInfant" pitchFamily="2" charset="0"/>
              </a:rPr>
              <a:t>What does an average day look like?</a:t>
            </a:r>
          </a:p>
        </p:txBody>
      </p:sp>
      <p:sp>
        <p:nvSpPr>
          <p:cNvPr id="4" name="Rectangle 3"/>
          <p:cNvSpPr/>
          <p:nvPr/>
        </p:nvSpPr>
        <p:spPr>
          <a:xfrm>
            <a:off x="12737" y="1070805"/>
            <a:ext cx="995977" cy="646331"/>
          </a:xfrm>
          <a:prstGeom prst="rect">
            <a:avLst/>
          </a:prstGeom>
          <a:noFill/>
        </p:spPr>
        <p:txBody>
          <a:bodyPr wrap="non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A.M</a:t>
            </a:r>
          </a:p>
        </p:txBody>
      </p:sp>
      <p:sp>
        <p:nvSpPr>
          <p:cNvPr id="17" name="Rectangle 16"/>
          <p:cNvSpPr/>
          <p:nvPr/>
        </p:nvSpPr>
        <p:spPr>
          <a:xfrm>
            <a:off x="102376" y="4297672"/>
            <a:ext cx="906338" cy="646331"/>
          </a:xfrm>
          <a:prstGeom prst="rect">
            <a:avLst/>
          </a:prstGeom>
          <a:noFill/>
        </p:spPr>
        <p:txBody>
          <a:bodyPr wrap="non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P.M</a:t>
            </a:r>
          </a:p>
        </p:txBody>
      </p:sp>
      <p:pic>
        <p:nvPicPr>
          <p:cNvPr id="5" name="Picture 4">
            <a:extLst>
              <a:ext uri="{FF2B5EF4-FFF2-40B4-BE49-F238E27FC236}">
                <a16:creationId xmlns:a16="http://schemas.microsoft.com/office/drawing/2014/main" id="{AF1586D8-EF71-421C-ABB4-FCE06CD53B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56" t="9734" r="10958" b="9766"/>
          <a:stretch/>
        </p:blipFill>
        <p:spPr>
          <a:xfrm>
            <a:off x="2310277" y="1476134"/>
            <a:ext cx="1219539" cy="1229375"/>
          </a:xfrm>
          <a:prstGeom prst="rect">
            <a:avLst/>
          </a:prstGeom>
        </p:spPr>
      </p:pic>
      <p:pic>
        <p:nvPicPr>
          <p:cNvPr id="7" name="Picture 6">
            <a:extLst>
              <a:ext uri="{FF2B5EF4-FFF2-40B4-BE49-F238E27FC236}">
                <a16:creationId xmlns:a16="http://schemas.microsoft.com/office/drawing/2014/main" id="{2C835E7F-92A2-4504-9040-8802EAC08D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14" t="6871" r="12615" b="9176"/>
          <a:stretch/>
        </p:blipFill>
        <p:spPr>
          <a:xfrm>
            <a:off x="7736484" y="1459539"/>
            <a:ext cx="1130256" cy="1242188"/>
          </a:xfrm>
          <a:prstGeom prst="rect">
            <a:avLst/>
          </a:prstGeom>
        </p:spPr>
      </p:pic>
      <p:pic>
        <p:nvPicPr>
          <p:cNvPr id="9" name="Picture 8">
            <a:extLst>
              <a:ext uri="{FF2B5EF4-FFF2-40B4-BE49-F238E27FC236}">
                <a16:creationId xmlns:a16="http://schemas.microsoft.com/office/drawing/2014/main" id="{C1AEAC12-0C28-4415-9034-EDB91C81BA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98" t="10227" r="7492" b="9272"/>
          <a:stretch/>
        </p:blipFill>
        <p:spPr>
          <a:xfrm>
            <a:off x="978079" y="1461272"/>
            <a:ext cx="1219539" cy="1229375"/>
          </a:xfrm>
          <a:prstGeom prst="rect">
            <a:avLst/>
          </a:prstGeom>
        </p:spPr>
      </p:pic>
      <p:pic>
        <p:nvPicPr>
          <p:cNvPr id="12" name="Picture 11">
            <a:extLst>
              <a:ext uri="{FF2B5EF4-FFF2-40B4-BE49-F238E27FC236}">
                <a16:creationId xmlns:a16="http://schemas.microsoft.com/office/drawing/2014/main" id="{77E4D52D-0DB1-4175-BB5E-0F1704FA96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57" t="10302" r="10578" b="9036"/>
          <a:stretch/>
        </p:blipFill>
        <p:spPr>
          <a:xfrm>
            <a:off x="4999292" y="1454938"/>
            <a:ext cx="1241126" cy="1242042"/>
          </a:xfrm>
          <a:prstGeom prst="rect">
            <a:avLst/>
          </a:prstGeom>
        </p:spPr>
      </p:pic>
      <p:pic>
        <p:nvPicPr>
          <p:cNvPr id="14" name="Picture 13">
            <a:extLst>
              <a:ext uri="{FF2B5EF4-FFF2-40B4-BE49-F238E27FC236}">
                <a16:creationId xmlns:a16="http://schemas.microsoft.com/office/drawing/2014/main" id="{E19697D6-643D-4A3E-BF5F-2903DC58A31C}"/>
              </a:ext>
            </a:extLst>
          </p:cNvPr>
          <p:cNvPicPr>
            <a:picLocks noChangeAspect="1"/>
          </p:cNvPicPr>
          <p:nvPr/>
        </p:nvPicPr>
        <p:blipFill rotWithShape="1">
          <a:blip r:embed="rId6">
            <a:extLst>
              <a:ext uri="{28A0092B-C50C-407E-A947-70E740481C1C}">
                <a14:useLocalDpi xmlns:a14="http://schemas.microsoft.com/office/drawing/2010/main" val="0"/>
              </a:ext>
            </a:extLst>
          </a:blip>
          <a:srcRect l="7936" t="9251"/>
          <a:stretch/>
        </p:blipFill>
        <p:spPr>
          <a:xfrm>
            <a:off x="3332585" y="3045348"/>
            <a:ext cx="1460872" cy="1447790"/>
          </a:xfrm>
          <a:prstGeom prst="rect">
            <a:avLst/>
          </a:prstGeom>
        </p:spPr>
      </p:pic>
      <p:pic>
        <p:nvPicPr>
          <p:cNvPr id="16" name="Picture 15">
            <a:extLst>
              <a:ext uri="{FF2B5EF4-FFF2-40B4-BE49-F238E27FC236}">
                <a16:creationId xmlns:a16="http://schemas.microsoft.com/office/drawing/2014/main" id="{CFF5480D-1A85-43ED-9C43-66649CC2AB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4441" y="3045348"/>
            <a:ext cx="1618892" cy="1447790"/>
          </a:xfrm>
          <a:prstGeom prst="rect">
            <a:avLst/>
          </a:prstGeom>
        </p:spPr>
      </p:pic>
      <p:pic>
        <p:nvPicPr>
          <p:cNvPr id="19" name="Picture 18">
            <a:extLst>
              <a:ext uri="{FF2B5EF4-FFF2-40B4-BE49-F238E27FC236}">
                <a16:creationId xmlns:a16="http://schemas.microsoft.com/office/drawing/2014/main" id="{D617DBBA-0B71-4207-B6A2-B7380A3567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2005" y="5159300"/>
            <a:ext cx="1192281" cy="1244574"/>
          </a:xfrm>
          <a:prstGeom prst="rect">
            <a:avLst/>
          </a:prstGeom>
        </p:spPr>
      </p:pic>
      <p:pic>
        <p:nvPicPr>
          <p:cNvPr id="21" name="Picture 20">
            <a:extLst>
              <a:ext uri="{FF2B5EF4-FFF2-40B4-BE49-F238E27FC236}">
                <a16:creationId xmlns:a16="http://schemas.microsoft.com/office/drawing/2014/main" id="{62A0068E-4053-4088-8B0B-5E05BCFAD3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7468" y="5177668"/>
            <a:ext cx="1270677" cy="1242042"/>
          </a:xfrm>
          <a:prstGeom prst="rect">
            <a:avLst/>
          </a:prstGeom>
        </p:spPr>
      </p:pic>
      <p:pic>
        <p:nvPicPr>
          <p:cNvPr id="23" name="Picture 22">
            <a:extLst>
              <a:ext uri="{FF2B5EF4-FFF2-40B4-BE49-F238E27FC236}">
                <a16:creationId xmlns:a16="http://schemas.microsoft.com/office/drawing/2014/main" id="{381DCC61-0204-454E-9DD6-D5208BD0D57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753" r="8009"/>
          <a:stretch/>
        </p:blipFill>
        <p:spPr>
          <a:xfrm>
            <a:off x="5311335" y="5172202"/>
            <a:ext cx="1082794" cy="1242041"/>
          </a:xfrm>
          <a:prstGeom prst="rect">
            <a:avLst/>
          </a:prstGeom>
        </p:spPr>
      </p:pic>
      <p:pic>
        <p:nvPicPr>
          <p:cNvPr id="25" name="Picture 24">
            <a:extLst>
              <a:ext uri="{FF2B5EF4-FFF2-40B4-BE49-F238E27FC236}">
                <a16:creationId xmlns:a16="http://schemas.microsoft.com/office/drawing/2014/main" id="{A7B7DC73-4FE5-4629-BA6F-EAD480DE60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5638" y="1445803"/>
            <a:ext cx="1245340" cy="1255924"/>
          </a:xfrm>
          <a:prstGeom prst="rect">
            <a:avLst/>
          </a:prstGeom>
        </p:spPr>
      </p:pic>
      <p:pic>
        <p:nvPicPr>
          <p:cNvPr id="27" name="Picture 26">
            <a:extLst>
              <a:ext uri="{FF2B5EF4-FFF2-40B4-BE49-F238E27FC236}">
                <a16:creationId xmlns:a16="http://schemas.microsoft.com/office/drawing/2014/main" id="{EE7D9838-6801-4797-8E00-9B28A405A9D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17891" y="1461272"/>
            <a:ext cx="1277507" cy="1229375"/>
          </a:xfrm>
          <a:prstGeom prst="rect">
            <a:avLst/>
          </a:prstGeom>
        </p:spPr>
      </p:pic>
      <p:pic>
        <p:nvPicPr>
          <p:cNvPr id="37" name="Picture 36">
            <a:extLst>
              <a:ext uri="{FF2B5EF4-FFF2-40B4-BE49-F238E27FC236}">
                <a16:creationId xmlns:a16="http://schemas.microsoft.com/office/drawing/2014/main" id="{C3C67E61-2936-4662-9180-EBB17E31D7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73" t="9734" r="10958" b="9766"/>
          <a:stretch/>
        </p:blipFill>
        <p:spPr>
          <a:xfrm>
            <a:off x="99033" y="5159300"/>
            <a:ext cx="1044106" cy="1229375"/>
          </a:xfrm>
          <a:prstGeom prst="rect">
            <a:avLst/>
          </a:prstGeom>
        </p:spPr>
      </p:pic>
      <p:pic>
        <p:nvPicPr>
          <p:cNvPr id="38" name="Picture 37">
            <a:extLst>
              <a:ext uri="{FF2B5EF4-FFF2-40B4-BE49-F238E27FC236}">
                <a16:creationId xmlns:a16="http://schemas.microsoft.com/office/drawing/2014/main" id="{8F46B06D-5B55-4240-B189-AED5A2F77E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57" t="10302" r="10578" b="9036"/>
          <a:stretch/>
        </p:blipFill>
        <p:spPr>
          <a:xfrm>
            <a:off x="2553152" y="5172203"/>
            <a:ext cx="1241126" cy="1242042"/>
          </a:xfrm>
          <a:prstGeom prst="rect">
            <a:avLst/>
          </a:prstGeom>
        </p:spPr>
      </p:pic>
      <p:pic>
        <p:nvPicPr>
          <p:cNvPr id="29" name="Picture 28">
            <a:extLst>
              <a:ext uri="{FF2B5EF4-FFF2-40B4-BE49-F238E27FC236}">
                <a16:creationId xmlns:a16="http://schemas.microsoft.com/office/drawing/2014/main" id="{90A254B1-8AE8-4EE3-A855-930DCB3868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5436" y="5159300"/>
            <a:ext cx="1183361" cy="1254942"/>
          </a:xfrm>
          <a:prstGeom prst="rect">
            <a:avLst/>
          </a:prstGeom>
        </p:spPr>
      </p:pic>
      <p:pic>
        <p:nvPicPr>
          <p:cNvPr id="31" name="Picture 30">
            <a:extLst>
              <a:ext uri="{FF2B5EF4-FFF2-40B4-BE49-F238E27FC236}">
                <a16:creationId xmlns:a16="http://schemas.microsoft.com/office/drawing/2014/main" id="{BEEEA647-1979-433F-A21D-026AFB7CCFE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98455" y="5159300"/>
            <a:ext cx="1210484" cy="1254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1911350" y="908050"/>
            <a:ext cx="5119688" cy="5119688"/>
          </a:xfrm>
          <a:prstGeom prst="rect">
            <a:avLst/>
          </a:prstGeom>
          <a:noFill/>
          <a:ln w="9525">
            <a:noFill/>
            <a:miter lim="800000"/>
            <a:headEnd/>
            <a:tailEnd/>
          </a:ln>
        </p:spPr>
      </p:pic>
      <p:sp>
        <p:nvSpPr>
          <p:cNvPr id="3" name="Rectangle 2"/>
          <p:cNvSpPr/>
          <p:nvPr/>
        </p:nvSpPr>
        <p:spPr>
          <a:xfrm>
            <a:off x="1403648" y="0"/>
            <a:ext cx="6048672"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English Martyrs’</a:t>
            </a:r>
          </a:p>
        </p:txBody>
      </p:sp>
      <p:sp>
        <p:nvSpPr>
          <p:cNvPr id="5" name="Rectangle 4"/>
          <p:cNvSpPr/>
          <p:nvPr/>
        </p:nvSpPr>
        <p:spPr>
          <a:xfrm>
            <a:off x="2739781" y="5888182"/>
            <a:ext cx="34970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Needs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539750" y="0"/>
            <a:ext cx="7920038" cy="830263"/>
          </a:xfrm>
          <a:prstGeom prst="rect">
            <a:avLst/>
          </a:prstGeom>
          <a:noFill/>
          <a:ln w="9525">
            <a:noFill/>
            <a:miter lim="800000"/>
            <a:headEnd/>
            <a:tailEnd/>
          </a:ln>
        </p:spPr>
        <p:txBody>
          <a:bodyPr>
            <a:spAutoFit/>
          </a:bodyPr>
          <a:lstStyle/>
          <a:p>
            <a:r>
              <a:rPr lang="en-GB" sz="4400" b="1" u="sng" dirty="0">
                <a:solidFill>
                  <a:srgbClr val="002060"/>
                </a:solidFill>
                <a:latin typeface="SassoonPrimaryInfant" pitchFamily="2" charset="0"/>
              </a:rPr>
              <a:t>Encouraging </a:t>
            </a:r>
            <a:r>
              <a:rPr lang="en-GB" sz="4800" b="1" u="sng" dirty="0">
                <a:solidFill>
                  <a:srgbClr val="002060"/>
                </a:solidFill>
                <a:latin typeface="SassoonPrimaryInfant" pitchFamily="2" charset="0"/>
              </a:rPr>
              <a:t>Independence</a:t>
            </a:r>
          </a:p>
        </p:txBody>
      </p:sp>
      <p:sp>
        <p:nvSpPr>
          <p:cNvPr id="5" name="Rectangle 4"/>
          <p:cNvSpPr/>
          <p:nvPr/>
        </p:nvSpPr>
        <p:spPr>
          <a:xfrm>
            <a:off x="17462" y="908720"/>
            <a:ext cx="8964613" cy="5262979"/>
          </a:xfrm>
          <a:prstGeom prst="rect">
            <a:avLst/>
          </a:prstGeom>
        </p:spPr>
        <p:txBody>
          <a:bodyPr>
            <a:spAutoFit/>
          </a:bodyPr>
          <a:lstStyle/>
          <a:p>
            <a:pPr fontAlgn="auto">
              <a:spcBef>
                <a:spcPts val="0"/>
              </a:spcBef>
              <a:spcAft>
                <a:spcPts val="0"/>
              </a:spcAft>
              <a:defRPr/>
            </a:pPr>
            <a:r>
              <a:rPr lang="en-GB" sz="2400" dirty="0">
                <a:latin typeface="SassoonPrimaryInfant" pitchFamily="2" charset="0"/>
              </a:rPr>
              <a:t>Developing independence will enable your child to feel safe and secure in school. Please help your child to do this by:</a:t>
            </a:r>
          </a:p>
          <a:p>
            <a:pPr marL="285750" indent="-285750" fontAlgn="auto">
              <a:spcBef>
                <a:spcPts val="0"/>
              </a:spcBef>
              <a:spcAft>
                <a:spcPts val="0"/>
              </a:spcAft>
              <a:buFont typeface="Arial" pitchFamily="34" charset="0"/>
              <a:buChar char="•"/>
              <a:defRPr/>
            </a:pPr>
            <a:endParaRPr lang="en-GB" sz="2400" dirty="0">
              <a:latin typeface="SassoonPrimaryInfant" pitchFamily="2" charset="0"/>
            </a:endParaRPr>
          </a:p>
          <a:p>
            <a:pPr marL="285750" indent="-285750" fontAlgn="auto">
              <a:spcBef>
                <a:spcPts val="0"/>
              </a:spcBef>
              <a:spcAft>
                <a:spcPts val="0"/>
              </a:spcAft>
              <a:buFont typeface="Arial" pitchFamily="34" charset="0"/>
              <a:buChar char="•"/>
              <a:defRPr/>
            </a:pPr>
            <a:r>
              <a:rPr lang="en-GB" sz="3200" dirty="0">
                <a:solidFill>
                  <a:srgbClr val="00B0F0"/>
                </a:solidFill>
                <a:latin typeface="SassoonPrimaryInfant" pitchFamily="2" charset="0"/>
              </a:rPr>
              <a:t>Allowing them to come into school independently.</a:t>
            </a:r>
          </a:p>
          <a:p>
            <a:pPr marL="285750" indent="-285750" fontAlgn="auto">
              <a:spcBef>
                <a:spcPts val="0"/>
              </a:spcBef>
              <a:spcAft>
                <a:spcPts val="0"/>
              </a:spcAft>
              <a:buFont typeface="Arial" pitchFamily="34" charset="0"/>
              <a:buChar char="•"/>
              <a:defRPr/>
            </a:pPr>
            <a:r>
              <a:rPr lang="en-GB" sz="3200" dirty="0">
                <a:solidFill>
                  <a:srgbClr val="FF0000"/>
                </a:solidFill>
                <a:latin typeface="SassoonPrimaryInfant" pitchFamily="2" charset="0"/>
              </a:rPr>
              <a:t>Encouraging them to get dressed themselves.</a:t>
            </a:r>
          </a:p>
          <a:p>
            <a:pPr marL="285750" indent="-285750" fontAlgn="auto">
              <a:spcBef>
                <a:spcPts val="0"/>
              </a:spcBef>
              <a:spcAft>
                <a:spcPts val="0"/>
              </a:spcAft>
              <a:buFont typeface="Arial" pitchFamily="34" charset="0"/>
              <a:buChar char="•"/>
              <a:defRPr/>
            </a:pPr>
            <a:r>
              <a:rPr lang="en-GB" sz="3200" dirty="0">
                <a:solidFill>
                  <a:schemeClr val="accent3">
                    <a:lumMod val="50000"/>
                  </a:schemeClr>
                </a:solidFill>
                <a:latin typeface="SassoonPrimaryInfant" pitchFamily="2" charset="0"/>
              </a:rPr>
              <a:t>Making sure they are prepared for school each day with their book bag, water bottle and waterproof. </a:t>
            </a:r>
          </a:p>
          <a:p>
            <a:pPr marL="285750" indent="-285750" fontAlgn="auto">
              <a:spcBef>
                <a:spcPts val="0"/>
              </a:spcBef>
              <a:spcAft>
                <a:spcPts val="0"/>
              </a:spcAft>
              <a:buFont typeface="Arial" pitchFamily="34" charset="0"/>
              <a:buChar char="•"/>
              <a:defRPr/>
            </a:pPr>
            <a:r>
              <a:rPr lang="en-GB" sz="3200" dirty="0">
                <a:solidFill>
                  <a:srgbClr val="7030A0"/>
                </a:solidFill>
                <a:latin typeface="SassoonPrimaryInfant" pitchFamily="2" charset="0"/>
              </a:rPr>
              <a:t>Ensuring all belongings are clearly labelled.</a:t>
            </a:r>
          </a:p>
          <a:p>
            <a:pPr fontAlgn="auto">
              <a:spcBef>
                <a:spcPts val="0"/>
              </a:spcBef>
              <a:spcAft>
                <a:spcPts val="0"/>
              </a:spcAft>
              <a:defRPr/>
            </a:pPr>
            <a:endParaRPr lang="en-GB" sz="3200" dirty="0">
              <a:solidFill>
                <a:srgbClr val="7030A0"/>
              </a:solidFill>
              <a:latin typeface="SassoonPrimaryInfant" pitchFamily="2" charset="0"/>
            </a:endParaRPr>
          </a:p>
          <a:p>
            <a:pPr fontAlgn="auto">
              <a:spcBef>
                <a:spcPts val="0"/>
              </a:spcBef>
              <a:spcAft>
                <a:spcPts val="0"/>
              </a:spcAft>
              <a:defRPr/>
            </a:pPr>
            <a:r>
              <a:rPr lang="en-GB" sz="2400" dirty="0">
                <a:latin typeface="SassoonPrimaryInfant" pitchFamily="2" charset="0"/>
              </a:rPr>
              <a:t>As part of the </a:t>
            </a:r>
            <a:r>
              <a:rPr lang="en-GB" sz="2400" b="1" dirty="0">
                <a:latin typeface="SassoonPrimaryInfant" pitchFamily="2" charset="0"/>
              </a:rPr>
              <a:t>PSED  MANAGING SELF ELG </a:t>
            </a:r>
            <a:r>
              <a:rPr lang="en-GB" sz="2400" dirty="0">
                <a:latin typeface="SassoonPrimaryInfant" pitchFamily="2" charset="0"/>
              </a:rPr>
              <a:t>children will be expected to, “manage their own basic hygiene and personal needs, including dressing and going to the toilet.”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452" y="-230066"/>
            <a:ext cx="8136904" cy="1323439"/>
          </a:xfrm>
          <a:prstGeom prst="rect">
            <a:avLst/>
          </a:prstGeom>
          <a:noFill/>
        </p:spPr>
        <p:txBody>
          <a:bodyPr>
            <a:spAutoFit/>
          </a:bodyPr>
          <a:lstStyle/>
          <a:p>
            <a:pPr algn="ctr" fontAlgn="auto">
              <a:spcBef>
                <a:spcPts val="0"/>
              </a:spcBef>
              <a:spcAft>
                <a:spcPts val="0"/>
              </a:spcAft>
              <a:defRPr/>
            </a:pPr>
            <a:r>
              <a:rPr lang="en-US" sz="8000" b="1" dirty="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latin typeface="+mn-lt"/>
              </a:rPr>
              <a:t>Lunchtime</a:t>
            </a:r>
          </a:p>
        </p:txBody>
      </p:sp>
      <p:sp>
        <p:nvSpPr>
          <p:cNvPr id="29698" name="TextBox 2"/>
          <p:cNvSpPr txBox="1">
            <a:spLocks noChangeArrowheads="1"/>
          </p:cNvSpPr>
          <p:nvPr/>
        </p:nvSpPr>
        <p:spPr bwMode="auto">
          <a:xfrm>
            <a:off x="419091" y="736600"/>
            <a:ext cx="8424863" cy="4524315"/>
          </a:xfrm>
          <a:prstGeom prst="rect">
            <a:avLst/>
          </a:prstGeom>
          <a:noFill/>
          <a:ln w="9525">
            <a:noFill/>
            <a:miter lim="800000"/>
            <a:headEnd/>
            <a:tailEnd/>
          </a:ln>
        </p:spPr>
        <p:txBody>
          <a:bodyPr>
            <a:spAutoFit/>
          </a:bodyPr>
          <a:lstStyle/>
          <a:p>
            <a:r>
              <a:rPr lang="en-GB" sz="3200" b="1" dirty="0">
                <a:latin typeface="SassoonPrimaryInfant" pitchFamily="2" charset="0"/>
              </a:rPr>
              <a:t>Some children can find it difficult to choose what they would like to eat for lunch.</a:t>
            </a:r>
          </a:p>
          <a:p>
            <a:endParaRPr lang="en-GB" sz="3200" b="1" dirty="0">
              <a:latin typeface="SassoonPrimaryInfant" pitchFamily="2" charset="0"/>
            </a:endParaRPr>
          </a:p>
          <a:p>
            <a:r>
              <a:rPr lang="en-GB" sz="3200" b="1" dirty="0">
                <a:latin typeface="SassoonPrimaryInfant" pitchFamily="2" charset="0"/>
              </a:rPr>
              <a:t>Please spend time looking at the menu with your child to help them to make the right choices for them</a:t>
            </a:r>
            <a:r>
              <a:rPr lang="en-GB" sz="3200" dirty="0">
                <a:latin typeface="Calibri" pitchFamily="34" charset="0"/>
              </a:rPr>
              <a:t>.</a:t>
            </a:r>
          </a:p>
          <a:p>
            <a:endParaRPr lang="en-GB" sz="3200" dirty="0">
              <a:latin typeface="Calibri" pitchFamily="34" charset="0"/>
            </a:endParaRPr>
          </a:p>
          <a:p>
            <a:r>
              <a:rPr lang="en-GB" sz="3200" b="1" dirty="0">
                <a:latin typeface="SassoonPrimaryInfant" pitchFamily="2" charset="0"/>
              </a:rPr>
              <a:t>It is also useful if your children are able to use a knife and fork independently.</a:t>
            </a:r>
          </a:p>
        </p:txBody>
      </p:sp>
      <p:pic>
        <p:nvPicPr>
          <p:cNvPr id="29699" name="Picture 2"/>
          <p:cNvPicPr>
            <a:picLocks noChangeAspect="1" noChangeArrowheads="1"/>
          </p:cNvPicPr>
          <p:nvPr/>
        </p:nvPicPr>
        <p:blipFill>
          <a:blip r:embed="rId2"/>
          <a:srcRect/>
          <a:stretch>
            <a:fillRect/>
          </a:stretch>
        </p:blipFill>
        <p:spPr bwMode="auto">
          <a:xfrm>
            <a:off x="2051720" y="5257495"/>
            <a:ext cx="1949117" cy="1459957"/>
          </a:xfrm>
          <a:prstGeom prst="rect">
            <a:avLst/>
          </a:prstGeom>
          <a:noFill/>
          <a:ln w="9525">
            <a:noFill/>
            <a:miter lim="800000"/>
            <a:headEnd/>
            <a:tailEnd/>
          </a:ln>
        </p:spPr>
      </p:pic>
      <p:sp>
        <p:nvSpPr>
          <p:cNvPr id="3" name="TextBox 2"/>
          <p:cNvSpPr txBox="1"/>
          <p:nvPr/>
        </p:nvSpPr>
        <p:spPr>
          <a:xfrm>
            <a:off x="5148064" y="5157192"/>
            <a:ext cx="3254326" cy="1569660"/>
          </a:xfrm>
          <a:prstGeom prst="rect">
            <a:avLst/>
          </a:prstGeom>
          <a:noFill/>
        </p:spPr>
        <p:txBody>
          <a:bodyPr wrap="square" rtlCol="0">
            <a:spAutoFit/>
          </a:bodyPr>
          <a:lstStyle/>
          <a:p>
            <a:r>
              <a:rPr lang="en-GB" sz="3200" b="1" dirty="0">
                <a:latin typeface="SassoonPrimaryInfant" pitchFamily="2" charset="0"/>
              </a:rPr>
              <a:t>Menus can be found on the school website!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323850" y="260350"/>
            <a:ext cx="8569325" cy="646113"/>
          </a:xfrm>
          <a:prstGeom prst="rect">
            <a:avLst/>
          </a:prstGeom>
          <a:noFill/>
          <a:ln w="9525">
            <a:noFill/>
            <a:miter lim="800000"/>
            <a:headEnd/>
            <a:tailEnd/>
          </a:ln>
        </p:spPr>
        <p:txBody>
          <a:bodyPr>
            <a:spAutoFit/>
          </a:bodyPr>
          <a:lstStyle/>
          <a:p>
            <a:r>
              <a:rPr lang="en-GB" sz="3600" b="1">
                <a:solidFill>
                  <a:srgbClr val="FF0000"/>
                </a:solidFill>
                <a:latin typeface="SassoonPrimaryInfant" pitchFamily="2" charset="0"/>
              </a:rPr>
              <a:t>Attendance &amp; Punctuality</a:t>
            </a:r>
          </a:p>
        </p:txBody>
      </p:sp>
      <p:pic>
        <p:nvPicPr>
          <p:cNvPr id="30722" name="Picture 2"/>
          <p:cNvPicPr>
            <a:picLocks noChangeAspect="1" noChangeArrowheads="1"/>
          </p:cNvPicPr>
          <p:nvPr/>
        </p:nvPicPr>
        <p:blipFill>
          <a:blip r:embed="rId2"/>
          <a:srcRect/>
          <a:stretch>
            <a:fillRect/>
          </a:stretch>
        </p:blipFill>
        <p:spPr bwMode="auto">
          <a:xfrm>
            <a:off x="7461250" y="161925"/>
            <a:ext cx="1589088" cy="1682750"/>
          </a:xfrm>
          <a:prstGeom prst="rect">
            <a:avLst/>
          </a:prstGeom>
          <a:noFill/>
          <a:ln w="9525">
            <a:noFill/>
            <a:miter lim="800000"/>
            <a:headEnd/>
            <a:tailEnd/>
          </a:ln>
        </p:spPr>
      </p:pic>
      <p:sp>
        <p:nvSpPr>
          <p:cNvPr id="30723" name="Rectangle 2"/>
          <p:cNvSpPr>
            <a:spLocks noChangeArrowheads="1"/>
          </p:cNvSpPr>
          <p:nvPr/>
        </p:nvSpPr>
        <p:spPr bwMode="auto">
          <a:xfrm>
            <a:off x="262731" y="1586648"/>
            <a:ext cx="7993063" cy="4424362"/>
          </a:xfrm>
          <a:prstGeom prst="rect">
            <a:avLst/>
          </a:prstGeom>
          <a:noFill/>
          <a:ln w="9525">
            <a:noFill/>
            <a:miter lim="800000"/>
            <a:headEnd/>
            <a:tailEnd/>
          </a:ln>
        </p:spPr>
        <p:txBody>
          <a:bodyPr>
            <a:spAutoFit/>
          </a:bodyPr>
          <a:lstStyle/>
          <a:p>
            <a:pPr marL="457200" indent="-457200">
              <a:lnSpc>
                <a:spcPct val="80000"/>
              </a:lnSpc>
              <a:buFont typeface="Arial" charset="0"/>
              <a:buChar char="•"/>
            </a:pPr>
            <a:r>
              <a:rPr lang="en-GB" altLang="en-US" sz="3200" dirty="0">
                <a:latin typeface="SassoonPrimaryInfant" pitchFamily="2" charset="0"/>
              </a:rPr>
              <a:t>Being on time is important. It helps the children to have a good start each day and helps develop good habits for school.</a:t>
            </a:r>
          </a:p>
          <a:p>
            <a:pPr marL="457200" indent="-457200">
              <a:lnSpc>
                <a:spcPct val="80000"/>
              </a:lnSpc>
              <a:buFont typeface="Arial" charset="0"/>
              <a:buChar char="•"/>
            </a:pPr>
            <a:endParaRPr lang="en-GB" altLang="en-US" sz="3200" dirty="0">
              <a:latin typeface="SassoonPrimaryInfant" pitchFamily="2" charset="0"/>
            </a:endParaRPr>
          </a:p>
          <a:p>
            <a:pPr marL="457200" indent="-457200">
              <a:lnSpc>
                <a:spcPct val="80000"/>
              </a:lnSpc>
              <a:buFont typeface="Arial" charset="0"/>
              <a:buChar char="•"/>
            </a:pPr>
            <a:r>
              <a:rPr lang="en-GB" altLang="en-US" sz="3200" dirty="0">
                <a:latin typeface="SassoonPrimaryInfant" pitchFamily="2" charset="0"/>
              </a:rPr>
              <a:t>Coming to school every day is important. If children are absent they miss out on important areas of the curriculum.</a:t>
            </a:r>
          </a:p>
          <a:p>
            <a:pPr marL="457200" indent="-457200">
              <a:lnSpc>
                <a:spcPct val="80000"/>
              </a:lnSpc>
              <a:buFont typeface="Arial" charset="0"/>
              <a:buChar char="•"/>
            </a:pPr>
            <a:endParaRPr lang="en-GB" altLang="en-US" sz="3200" dirty="0">
              <a:latin typeface="SassoonPrimaryInfant" pitchFamily="2" charset="0"/>
            </a:endParaRPr>
          </a:p>
          <a:p>
            <a:pPr marL="457200" indent="-457200">
              <a:lnSpc>
                <a:spcPct val="80000"/>
              </a:lnSpc>
              <a:buFont typeface="Arial" charset="0"/>
              <a:buChar char="•"/>
            </a:pPr>
            <a:r>
              <a:rPr lang="en-GB" altLang="en-US" sz="3200" dirty="0">
                <a:latin typeface="SassoonPrimaryInfant" pitchFamily="2" charset="0"/>
              </a:rPr>
              <a:t>Please let us know if your child is ill and please try not to take holidays during school time</a:t>
            </a:r>
            <a:r>
              <a:rPr lang="en-GB" altLang="en-US" sz="2800" dirty="0">
                <a:latin typeface="SassoonPrimaryInfant" pitchFamily="2" charset="0"/>
              </a:rPr>
              <a:t>.</a:t>
            </a:r>
          </a:p>
        </p:txBody>
      </p:sp>
      <p:pic>
        <p:nvPicPr>
          <p:cNvPr id="30724" name="Picture 3"/>
          <p:cNvPicPr>
            <a:picLocks noChangeAspect="1" noChangeArrowheads="1"/>
          </p:cNvPicPr>
          <p:nvPr/>
        </p:nvPicPr>
        <p:blipFill>
          <a:blip r:embed="rId3"/>
          <a:srcRect/>
          <a:stretch>
            <a:fillRect/>
          </a:stretch>
        </p:blipFill>
        <p:spPr bwMode="auto">
          <a:xfrm>
            <a:off x="7751080" y="5768974"/>
            <a:ext cx="1308783" cy="9810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5460"/>
            <a:ext cx="7056784" cy="1569660"/>
          </a:xfrm>
          <a:prstGeom prst="rect">
            <a:avLst/>
          </a:prstGeom>
          <a:noFill/>
        </p:spPr>
        <p:txBody>
          <a:bodyPr>
            <a:spAutoFit/>
          </a:bodyPr>
          <a:lstStyle/>
          <a:p>
            <a:pPr algn="ctr" fontAlgn="auto">
              <a:spcBef>
                <a:spcPts val="0"/>
              </a:spcBef>
              <a:spcAft>
                <a:spcPts val="0"/>
              </a:spcAft>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Getting Ready for School Sessions</a:t>
            </a:r>
          </a:p>
        </p:txBody>
      </p:sp>
      <p:sp>
        <p:nvSpPr>
          <p:cNvPr id="3" name="TextBox 2"/>
          <p:cNvSpPr txBox="1"/>
          <p:nvPr/>
        </p:nvSpPr>
        <p:spPr>
          <a:xfrm>
            <a:off x="215106" y="1268760"/>
            <a:ext cx="8713788" cy="6186309"/>
          </a:xfrm>
          <a:prstGeom prst="rect">
            <a:avLst/>
          </a:prstGeom>
          <a:noFill/>
        </p:spPr>
        <p:txBody>
          <a:bodyPr>
            <a:spAutoFit/>
          </a:bodyPr>
          <a:lstStyle/>
          <a:p>
            <a:pPr algn="ctr"/>
            <a:r>
              <a:rPr lang="en-GB" sz="3600" b="1" dirty="0">
                <a:solidFill>
                  <a:srgbClr val="FF0000"/>
                </a:solidFill>
                <a:latin typeface="SassoonPrimaryInfant" pitchFamily="2" charset="0"/>
              </a:rPr>
              <a:t>Wednesday 26</a:t>
            </a:r>
            <a:r>
              <a:rPr lang="en-GB" sz="3600" b="1" baseline="30000" dirty="0">
                <a:solidFill>
                  <a:srgbClr val="FF0000"/>
                </a:solidFill>
                <a:latin typeface="SassoonPrimaryInfant" pitchFamily="2" charset="0"/>
              </a:rPr>
              <a:t>th</a:t>
            </a:r>
            <a:r>
              <a:rPr lang="en-GB" sz="3600" b="1" dirty="0">
                <a:solidFill>
                  <a:srgbClr val="FF0000"/>
                </a:solidFill>
                <a:latin typeface="SassoonPrimaryInfant" pitchFamily="2" charset="0"/>
              </a:rPr>
              <a:t> June 2024</a:t>
            </a:r>
          </a:p>
          <a:p>
            <a:pPr algn="ctr"/>
            <a:r>
              <a:rPr lang="en-GB" sz="3600" b="1" dirty="0">
                <a:solidFill>
                  <a:srgbClr val="FF0000"/>
                </a:solidFill>
                <a:latin typeface="SassoonPrimaryInfant" pitchFamily="2" charset="0"/>
              </a:rPr>
              <a:t>STAY &amp; PLAY CLASSROOM VISIT</a:t>
            </a:r>
          </a:p>
          <a:p>
            <a:pPr algn="ctr"/>
            <a:endParaRPr lang="en-GB" sz="3600" b="1" dirty="0">
              <a:solidFill>
                <a:srgbClr val="FF0000"/>
              </a:solidFill>
              <a:latin typeface="SassoonPrimaryInfant" pitchFamily="2" charset="0"/>
            </a:endParaRPr>
          </a:p>
          <a:p>
            <a:r>
              <a:rPr lang="en-GB" sz="3600" b="1" dirty="0">
                <a:latin typeface="SassoonPrimaryInfant" pitchFamily="2" charset="0"/>
              </a:rPr>
              <a:t>For CHILDREN and PARENTS/CARERS</a:t>
            </a:r>
          </a:p>
          <a:p>
            <a:r>
              <a:rPr lang="en-GB" sz="3600" b="1" dirty="0">
                <a:latin typeface="SassoonPrimaryInfant" pitchFamily="2" charset="0"/>
              </a:rPr>
              <a:t>A.M – 11.00-11.40  RF (Mrs Foster)</a:t>
            </a:r>
          </a:p>
          <a:p>
            <a:r>
              <a:rPr lang="en-GB" sz="3600" b="1" dirty="0">
                <a:latin typeface="SassoonPrimaryInfant" pitchFamily="2" charset="0"/>
              </a:rPr>
              <a:t>P.M – 2.30- 3.10   RP (Miss Phelan)</a:t>
            </a:r>
          </a:p>
          <a:p>
            <a:endParaRPr lang="en-GB" sz="3600" b="1" dirty="0">
              <a:latin typeface="SassoonPrimaryInfant" pitchFamily="2" charset="0"/>
            </a:endParaRPr>
          </a:p>
          <a:p>
            <a:endParaRPr lang="en-GB" sz="3600" b="1" dirty="0">
              <a:latin typeface="SassoonPrimaryInfant" pitchFamily="2" charset="0"/>
            </a:endParaRPr>
          </a:p>
          <a:p>
            <a:r>
              <a:rPr lang="en-GB" sz="3600" b="1" dirty="0">
                <a:latin typeface="SassoonPrimaryInfant" pitchFamily="2" charset="0"/>
              </a:rPr>
              <a:t>Entrance via NETHERBY DRIVE</a:t>
            </a:r>
          </a:p>
          <a:p>
            <a:endParaRPr lang="en-GB" sz="3600" b="1" dirty="0">
              <a:latin typeface="SassoonPrimaryInfant" pitchFamily="2" charset="0"/>
            </a:endParaRPr>
          </a:p>
          <a:p>
            <a:endParaRPr lang="en-GB" sz="3600" b="1" dirty="0">
              <a:latin typeface="SassoonPrimaryInfant" pitchFamily="2" charset="0"/>
            </a:endParaRPr>
          </a:p>
        </p:txBody>
      </p:sp>
    </p:spTree>
    <p:extLst>
      <p:ext uri="{BB962C8B-B14F-4D97-AF65-F5344CB8AC3E}">
        <p14:creationId xmlns:p14="http://schemas.microsoft.com/office/powerpoint/2010/main" val="54853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5" y="692150"/>
            <a:ext cx="8713788" cy="5816977"/>
          </a:xfrm>
          <a:prstGeom prst="rect">
            <a:avLst/>
          </a:prstGeom>
          <a:noFill/>
        </p:spPr>
        <p:txBody>
          <a:bodyPr>
            <a:spAutoFit/>
          </a:bodyPr>
          <a:lstStyle/>
          <a:p>
            <a:pPr algn="ctr"/>
            <a:r>
              <a:rPr lang="en-GB" sz="3600" b="1" dirty="0">
                <a:solidFill>
                  <a:srgbClr val="FF0000"/>
                </a:solidFill>
                <a:latin typeface="SassoonPrimaryInfant" pitchFamily="2" charset="0"/>
              </a:rPr>
              <a:t>Friday 12</a:t>
            </a:r>
            <a:r>
              <a:rPr lang="en-GB" sz="3600" b="1" baseline="30000" dirty="0">
                <a:solidFill>
                  <a:srgbClr val="FF0000"/>
                </a:solidFill>
                <a:latin typeface="SassoonPrimaryInfant" pitchFamily="2" charset="0"/>
              </a:rPr>
              <a:t>th</a:t>
            </a:r>
            <a:r>
              <a:rPr lang="en-GB" sz="3600" b="1" dirty="0">
                <a:solidFill>
                  <a:srgbClr val="FF0000"/>
                </a:solidFill>
                <a:latin typeface="SassoonPrimaryInfant" pitchFamily="2" charset="0"/>
              </a:rPr>
              <a:t> July 2024</a:t>
            </a:r>
          </a:p>
          <a:p>
            <a:r>
              <a:rPr lang="en-GB" sz="2800" dirty="0">
                <a:latin typeface="SassoonPrimaryInfant" pitchFamily="2" charset="0"/>
              </a:rPr>
              <a:t>All children are invited to spend the </a:t>
            </a:r>
            <a:r>
              <a:rPr lang="en-GB" sz="2800" b="1" dirty="0">
                <a:latin typeface="SassoonPrimaryInfant" pitchFamily="2" charset="0"/>
              </a:rPr>
              <a:t>morning</a:t>
            </a:r>
            <a:r>
              <a:rPr lang="en-GB" sz="2800" dirty="0">
                <a:latin typeface="SassoonPrimaryInfant" pitchFamily="2" charset="0"/>
              </a:rPr>
              <a:t> in Reception Class. </a:t>
            </a:r>
            <a:r>
              <a:rPr lang="en-GB" sz="2800" b="1" dirty="0">
                <a:latin typeface="SassoonPrimaryInfant" pitchFamily="2" charset="0"/>
              </a:rPr>
              <a:t>9.15-11.30 am (CHILDREN ONLY)</a:t>
            </a:r>
          </a:p>
          <a:p>
            <a:endParaRPr lang="en-GB" sz="2800" b="1" dirty="0">
              <a:latin typeface="SassoonPrimaryInfant" pitchFamily="2" charset="0"/>
            </a:endParaRPr>
          </a:p>
          <a:p>
            <a:pPr>
              <a:buFont typeface="Arial" charset="0"/>
              <a:buChar char="•"/>
            </a:pPr>
            <a:r>
              <a:rPr lang="en-GB" sz="2800" dirty="0">
                <a:latin typeface="SassoonPrimaryInfant" pitchFamily="2" charset="0"/>
              </a:rPr>
              <a:t>If your child already attends English Martyrs’ Nursery, please arrive at Nursery as normal and Nursery staff will take your children to Reception class. Reception staff will then return children to Nursery for lunch and the afternoon session.</a:t>
            </a:r>
          </a:p>
          <a:p>
            <a:pPr>
              <a:buFont typeface="Arial" charset="0"/>
              <a:buChar char="•"/>
            </a:pPr>
            <a:r>
              <a:rPr lang="en-GB" sz="2800" dirty="0">
                <a:latin typeface="SassoonPrimaryInfant" pitchFamily="2" charset="0"/>
              </a:rPr>
              <a:t>If your child is new to us, please arrive at the </a:t>
            </a:r>
            <a:r>
              <a:rPr lang="en-GB" sz="2800" dirty="0" err="1">
                <a:latin typeface="SassoonPrimaryInfant" pitchFamily="2" charset="0"/>
              </a:rPr>
              <a:t>Netherby</a:t>
            </a:r>
            <a:r>
              <a:rPr lang="en-GB" sz="2800" dirty="0">
                <a:latin typeface="SassoonPrimaryInfant" pitchFamily="2" charset="0"/>
              </a:rPr>
              <a:t> Drive entrance where you will be directed to the drop off gate. Children will be collected from the same place at 11.30am.</a:t>
            </a:r>
          </a:p>
        </p:txBody>
      </p:sp>
      <p:sp>
        <p:nvSpPr>
          <p:cNvPr id="4" name="Rectangle 3">
            <a:extLst>
              <a:ext uri="{FF2B5EF4-FFF2-40B4-BE49-F238E27FC236}">
                <a16:creationId xmlns:a16="http://schemas.microsoft.com/office/drawing/2014/main" id="{FD821285-2A39-492B-BE89-9977E0DEADED}"/>
              </a:ext>
            </a:extLst>
          </p:cNvPr>
          <p:cNvSpPr/>
          <p:nvPr/>
        </p:nvSpPr>
        <p:spPr>
          <a:xfrm>
            <a:off x="683568" y="-2830"/>
            <a:ext cx="7056784" cy="830997"/>
          </a:xfrm>
          <a:prstGeom prst="rect">
            <a:avLst/>
          </a:prstGeom>
          <a:noFill/>
        </p:spPr>
        <p:txBody>
          <a:bodyPr>
            <a:spAutoFit/>
          </a:bodyPr>
          <a:lstStyle/>
          <a:p>
            <a:pPr algn="ctr" fontAlgn="auto">
              <a:spcBef>
                <a:spcPts val="0"/>
              </a:spcBef>
              <a:spcAft>
                <a:spcPts val="0"/>
              </a:spcAft>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Reception Class visit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3904" y="548680"/>
            <a:ext cx="3960440" cy="646331"/>
          </a:xfrm>
          <a:prstGeom prst="rect">
            <a:avLst/>
          </a:prstGeom>
        </p:spPr>
        <p:txBody>
          <a:bodyPr wrap="squar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September</a:t>
            </a:r>
          </a:p>
        </p:txBody>
      </p:sp>
      <p:sp>
        <p:nvSpPr>
          <p:cNvPr id="32770" name="TextBox 3"/>
          <p:cNvSpPr txBox="1">
            <a:spLocks noChangeArrowheads="1"/>
          </p:cNvSpPr>
          <p:nvPr/>
        </p:nvSpPr>
        <p:spPr bwMode="auto">
          <a:xfrm>
            <a:off x="6804248" y="1871993"/>
            <a:ext cx="2339752" cy="4093428"/>
          </a:xfrm>
          <a:prstGeom prst="rect">
            <a:avLst/>
          </a:prstGeom>
          <a:noFill/>
          <a:ln w="9525">
            <a:noFill/>
            <a:miter lim="800000"/>
            <a:headEnd/>
            <a:tailEnd/>
          </a:ln>
        </p:spPr>
        <p:txBody>
          <a:bodyPr wrap="square">
            <a:spAutoFit/>
          </a:bodyPr>
          <a:lstStyle/>
          <a:p>
            <a:pPr algn="ctr"/>
            <a:r>
              <a:rPr lang="en-GB" sz="2000" b="1" dirty="0">
                <a:latin typeface="SassoonPrimaryInfant" pitchFamily="2" charset="0"/>
              </a:rPr>
              <a:t>All children start school on Wednesday 4</a:t>
            </a:r>
            <a:r>
              <a:rPr lang="en-GB" sz="2000" b="1" baseline="30000" dirty="0">
                <a:latin typeface="SassoonPrimaryInfant" pitchFamily="2" charset="0"/>
              </a:rPr>
              <a:t>th</a:t>
            </a:r>
            <a:r>
              <a:rPr lang="en-GB" sz="2000" b="1" dirty="0">
                <a:latin typeface="SassoonPrimaryInfant" pitchFamily="2" charset="0"/>
              </a:rPr>
              <a:t> September 2024</a:t>
            </a:r>
            <a:r>
              <a:rPr lang="en-GB" sz="2000" b="1" dirty="0">
                <a:latin typeface="Calibri" pitchFamily="34" charset="0"/>
              </a:rPr>
              <a:t>.</a:t>
            </a:r>
          </a:p>
          <a:p>
            <a:endParaRPr lang="en-GB" sz="2000" dirty="0">
              <a:latin typeface="Calibri" pitchFamily="34" charset="0"/>
            </a:endParaRPr>
          </a:p>
          <a:p>
            <a:r>
              <a:rPr lang="en-GB" sz="2000" dirty="0">
                <a:latin typeface="SassoonPrimaryInfant" pitchFamily="2" charset="0"/>
              </a:rPr>
              <a:t>To help us settle your children into school, each class has been split into two groups.</a:t>
            </a:r>
          </a:p>
          <a:p>
            <a:r>
              <a:rPr lang="en-GB" sz="2000" dirty="0">
                <a:latin typeface="SassoonPrimaryInfant" pitchFamily="2" charset="0"/>
              </a:rPr>
              <a:t>                     </a:t>
            </a:r>
          </a:p>
          <a:p>
            <a:r>
              <a:rPr lang="en-GB" sz="2000" b="1" dirty="0">
                <a:latin typeface="SassoonPrimaryInfant" pitchFamily="2" charset="0"/>
              </a:rPr>
              <a:t>Group A </a:t>
            </a:r>
          </a:p>
          <a:p>
            <a:r>
              <a:rPr lang="en-GB" sz="2000" b="1" dirty="0">
                <a:latin typeface="SassoonPrimaryInfant" pitchFamily="2" charset="0"/>
              </a:rPr>
              <a:t>Group B</a:t>
            </a:r>
          </a:p>
        </p:txBody>
      </p:sp>
      <p:pic>
        <p:nvPicPr>
          <p:cNvPr id="6" name="Picture 5">
            <a:extLst>
              <a:ext uri="{FF2B5EF4-FFF2-40B4-BE49-F238E27FC236}">
                <a16:creationId xmlns:a16="http://schemas.microsoft.com/office/drawing/2014/main" id="{6582F621-6DFC-4089-86A6-DBC77E541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0" y="44069"/>
            <a:ext cx="6696190" cy="67219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179388" y="115888"/>
            <a:ext cx="4824412" cy="585787"/>
          </a:xfrm>
          <a:prstGeom prst="rect">
            <a:avLst/>
          </a:prstGeom>
          <a:noFill/>
          <a:ln w="9525">
            <a:noFill/>
            <a:miter lim="800000"/>
            <a:headEnd/>
            <a:tailEnd/>
          </a:ln>
        </p:spPr>
        <p:txBody>
          <a:bodyPr>
            <a:spAutoFit/>
          </a:bodyPr>
          <a:lstStyle/>
          <a:p>
            <a:r>
              <a:rPr lang="en-GB" sz="3200" b="1">
                <a:solidFill>
                  <a:srgbClr val="FF0000"/>
                </a:solidFill>
                <a:latin typeface="SassoonPrimaryInfant" pitchFamily="2" charset="0"/>
              </a:rPr>
              <a:t>Points to remember:</a:t>
            </a:r>
          </a:p>
        </p:txBody>
      </p:sp>
      <p:pic>
        <p:nvPicPr>
          <p:cNvPr id="33794" name="Picture 2"/>
          <p:cNvPicPr>
            <a:picLocks noChangeAspect="1" noChangeArrowheads="1"/>
          </p:cNvPicPr>
          <p:nvPr/>
        </p:nvPicPr>
        <p:blipFill>
          <a:blip r:embed="rId2"/>
          <a:srcRect/>
          <a:stretch>
            <a:fillRect/>
          </a:stretch>
        </p:blipFill>
        <p:spPr bwMode="auto">
          <a:xfrm>
            <a:off x="7308850" y="5281613"/>
            <a:ext cx="1655763" cy="1423987"/>
          </a:xfrm>
          <a:prstGeom prst="rect">
            <a:avLst/>
          </a:prstGeom>
          <a:noFill/>
          <a:ln w="9525">
            <a:noFill/>
            <a:miter lim="800000"/>
            <a:headEnd/>
            <a:tailEnd/>
          </a:ln>
        </p:spPr>
      </p:pic>
      <p:sp>
        <p:nvSpPr>
          <p:cNvPr id="33795" name="TextBox 2"/>
          <p:cNvSpPr txBox="1">
            <a:spLocks noChangeArrowheads="1"/>
          </p:cNvSpPr>
          <p:nvPr/>
        </p:nvSpPr>
        <p:spPr bwMode="auto">
          <a:xfrm>
            <a:off x="325438" y="679450"/>
            <a:ext cx="8208962" cy="5632311"/>
          </a:xfrm>
          <a:prstGeom prst="rect">
            <a:avLst/>
          </a:prstGeom>
          <a:noFill/>
          <a:ln w="9525">
            <a:noFill/>
            <a:miter lim="800000"/>
            <a:headEnd/>
            <a:tailEnd/>
          </a:ln>
        </p:spPr>
        <p:txBody>
          <a:bodyPr>
            <a:spAutoFit/>
          </a:bodyPr>
          <a:lstStyle/>
          <a:p>
            <a:pPr marL="285750" indent="-285750">
              <a:buFont typeface="Arial" charset="0"/>
              <a:buChar char="•"/>
            </a:pPr>
            <a:r>
              <a:rPr lang="en-GB" sz="3600" dirty="0">
                <a:latin typeface="SassoonPrimaryInfant" pitchFamily="2" charset="0"/>
              </a:rPr>
              <a:t>The reception gates will open from </a:t>
            </a:r>
            <a:r>
              <a:rPr lang="en-GB" sz="3600" b="1" dirty="0">
                <a:latin typeface="SassoonPrimaryInfant" pitchFamily="2" charset="0"/>
              </a:rPr>
              <a:t>8.40am </a:t>
            </a:r>
            <a:r>
              <a:rPr lang="en-GB" sz="3600" dirty="0">
                <a:latin typeface="SassoonPrimaryInfant" pitchFamily="2" charset="0"/>
              </a:rPr>
              <a:t>and will close promptly at </a:t>
            </a:r>
            <a:r>
              <a:rPr lang="en-GB" sz="3600" b="1" dirty="0">
                <a:latin typeface="SassoonPrimaryInfant" pitchFamily="2" charset="0"/>
              </a:rPr>
              <a:t>8.50am</a:t>
            </a:r>
            <a:r>
              <a:rPr lang="en-GB" sz="3600" dirty="0">
                <a:latin typeface="SassoonPrimaryInfant" pitchFamily="2" charset="0"/>
              </a:rPr>
              <a:t> so please be on time.</a:t>
            </a:r>
          </a:p>
          <a:p>
            <a:pPr marL="285750" indent="-285750">
              <a:buFont typeface="Arial" charset="0"/>
              <a:buChar char="•"/>
            </a:pPr>
            <a:endParaRPr lang="en-GB" sz="3600" dirty="0">
              <a:latin typeface="SassoonPrimaryInfant" pitchFamily="2" charset="0"/>
            </a:endParaRPr>
          </a:p>
          <a:p>
            <a:pPr marL="285750" indent="-285750">
              <a:buFont typeface="Arial" charset="0"/>
              <a:buChar char="•"/>
            </a:pPr>
            <a:r>
              <a:rPr lang="en-GB" sz="3600" dirty="0">
                <a:latin typeface="SassoonPrimaryInfant" pitchFamily="2" charset="0"/>
              </a:rPr>
              <a:t>Make sure all uniform is clearly labelled.</a:t>
            </a:r>
          </a:p>
          <a:p>
            <a:pPr marL="285750" indent="-285750">
              <a:buFont typeface="Arial" charset="0"/>
              <a:buChar char="•"/>
            </a:pPr>
            <a:endParaRPr lang="en-GB" sz="3600" dirty="0">
              <a:latin typeface="SassoonPrimaryInfant" pitchFamily="2" charset="0"/>
            </a:endParaRPr>
          </a:p>
          <a:p>
            <a:pPr marL="285750" indent="-285750">
              <a:buFont typeface="Arial" charset="0"/>
              <a:buChar char="•"/>
            </a:pPr>
            <a:r>
              <a:rPr lang="en-GB" sz="3600" dirty="0">
                <a:latin typeface="SassoonPrimaryInfant" pitchFamily="2" charset="0"/>
              </a:rPr>
              <a:t>Take time to look at the lunch menu each day with your child.</a:t>
            </a:r>
          </a:p>
          <a:p>
            <a:pPr marL="285750" indent="-285750">
              <a:buFont typeface="Arial" charset="0"/>
              <a:buChar char="•"/>
            </a:pPr>
            <a:endParaRPr lang="en-GB" sz="3600" dirty="0">
              <a:latin typeface="SassoonPrimaryInfant" pitchFamily="2" charset="0"/>
            </a:endParaRPr>
          </a:p>
          <a:p>
            <a:pPr marL="285750" indent="-285750">
              <a:buFont typeface="Arial" charset="0"/>
              <a:buChar char="•"/>
            </a:pPr>
            <a:r>
              <a:rPr lang="en-GB" sz="3600" dirty="0">
                <a:latin typeface="SassoonPrimaryInfant" pitchFamily="2" charset="0"/>
              </a:rPr>
              <a:t>Encourage independence.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388" y="260350"/>
            <a:ext cx="8785225" cy="6337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86" name="TextBox 1"/>
          <p:cNvSpPr txBox="1">
            <a:spLocks noChangeArrowheads="1"/>
          </p:cNvSpPr>
          <p:nvPr/>
        </p:nvSpPr>
        <p:spPr bwMode="auto">
          <a:xfrm>
            <a:off x="755650" y="404813"/>
            <a:ext cx="7704138" cy="5078313"/>
          </a:xfrm>
          <a:prstGeom prst="rect">
            <a:avLst/>
          </a:prstGeom>
          <a:noFill/>
          <a:ln w="9525">
            <a:noFill/>
            <a:miter lim="800000"/>
            <a:headEnd/>
            <a:tailEnd/>
          </a:ln>
        </p:spPr>
        <p:txBody>
          <a:bodyPr>
            <a:spAutoFit/>
          </a:bodyPr>
          <a:lstStyle/>
          <a:p>
            <a:r>
              <a:rPr lang="en-GB" sz="5400" b="1" dirty="0">
                <a:solidFill>
                  <a:srgbClr val="01060E"/>
                </a:solidFill>
                <a:latin typeface="SassoonPrimaryInfant" pitchFamily="2" charset="0"/>
              </a:rPr>
              <a:t>During the Reception year we will continue to work through the </a:t>
            </a:r>
            <a:r>
              <a:rPr lang="en-GB" sz="5400" b="1" u="sng" dirty="0">
                <a:solidFill>
                  <a:srgbClr val="01060E"/>
                </a:solidFill>
                <a:latin typeface="SassoonPrimaryInfant" pitchFamily="2" charset="0"/>
              </a:rPr>
              <a:t>Early Years Framework </a:t>
            </a:r>
            <a:r>
              <a:rPr lang="en-GB" sz="5400" b="1" dirty="0">
                <a:solidFill>
                  <a:srgbClr val="01060E"/>
                </a:solidFill>
                <a:latin typeface="SassoonPrimaryInfant" pitchFamily="2" charset="0"/>
              </a:rPr>
              <a:t>already introduced in Nursery and </a:t>
            </a:r>
          </a:p>
          <a:p>
            <a:r>
              <a:rPr lang="en-GB" sz="5400" b="1" dirty="0">
                <a:solidFill>
                  <a:srgbClr val="01060E"/>
                </a:solidFill>
                <a:latin typeface="SassoonPrimaryInfant" pitchFamily="2" charset="0"/>
              </a:rPr>
              <a:t>Pre-school.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2165" y="923624"/>
            <a:ext cx="3493264"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chemeClr val="tx2">
                    <a:lumMod val="75000"/>
                  </a:schemeClr>
                </a:solidFill>
                <a:effectLst>
                  <a:outerShdw dist="38100" dir="2640000" algn="bl" rotWithShape="0">
                    <a:schemeClr val="tx2">
                      <a:lumMod val="75000"/>
                    </a:schemeClr>
                  </a:outerShdw>
                </a:effectLst>
              </a:rPr>
              <a:t>Check the</a:t>
            </a:r>
          </a:p>
          <a:p>
            <a:pPr algn="ctr"/>
            <a:r>
              <a:rPr lang="en-US" sz="5400" b="1" cap="none" spc="0" dirty="0">
                <a:ln w="12700">
                  <a:solidFill>
                    <a:schemeClr val="tx2">
                      <a:lumMod val="75000"/>
                    </a:schemeClr>
                  </a:solidFill>
                  <a:prstDash val="solid"/>
                </a:ln>
                <a:solidFill>
                  <a:schemeClr val="tx2">
                    <a:lumMod val="75000"/>
                  </a:schemeClr>
                </a:solidFill>
                <a:effectLst>
                  <a:outerShdw dist="38100" dir="2640000" algn="bl" rotWithShape="0">
                    <a:schemeClr val="tx2">
                      <a:lumMod val="75000"/>
                    </a:schemeClr>
                  </a:outerShdw>
                </a:effectLst>
              </a:rPr>
              <a:t> website!</a:t>
            </a:r>
          </a:p>
        </p:txBody>
      </p:sp>
      <p:pic>
        <p:nvPicPr>
          <p:cNvPr id="3" name="Picture 2"/>
          <p:cNvPicPr>
            <a:picLocks noChangeAspect="1" noChangeArrowheads="1"/>
          </p:cNvPicPr>
          <p:nvPr/>
        </p:nvPicPr>
        <p:blipFill>
          <a:blip r:embed="rId2"/>
          <a:srcRect/>
          <a:stretch>
            <a:fillRect/>
          </a:stretch>
        </p:blipFill>
        <p:spPr bwMode="auto">
          <a:xfrm>
            <a:off x="192021" y="116632"/>
            <a:ext cx="1791774" cy="2088232"/>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800" y="203817"/>
            <a:ext cx="2542899" cy="1777887"/>
          </a:xfrm>
          <a:prstGeom prst="rect">
            <a:avLst/>
          </a:prstGeom>
        </p:spPr>
      </p:pic>
      <p:sp>
        <p:nvSpPr>
          <p:cNvPr id="6" name="TextBox 5"/>
          <p:cNvSpPr txBox="1"/>
          <p:nvPr/>
        </p:nvSpPr>
        <p:spPr>
          <a:xfrm>
            <a:off x="323528" y="4941168"/>
            <a:ext cx="5256584" cy="1200329"/>
          </a:xfrm>
          <a:prstGeom prst="rect">
            <a:avLst/>
          </a:prstGeom>
          <a:solidFill>
            <a:schemeClr val="bg1"/>
          </a:solidFill>
        </p:spPr>
        <p:txBody>
          <a:bodyPr wrap="square" rtlCol="0">
            <a:spAutoFit/>
          </a:bodyPr>
          <a:lstStyle/>
          <a:p>
            <a:r>
              <a:rPr lang="en-GB" sz="2400" b="1" dirty="0">
                <a:latin typeface="Comic Sans MS" panose="030F0702030302020204" pitchFamily="66" charset="0"/>
              </a:rPr>
              <a:t>Make sure we have an up to date phone number as we often send messages out to you via text</a:t>
            </a:r>
            <a:r>
              <a:rPr lang="en-GB" sz="2400" dirty="0"/>
              <a:t>.</a:t>
            </a:r>
          </a:p>
        </p:txBody>
      </p:sp>
      <p:pic>
        <p:nvPicPr>
          <p:cNvPr id="7" name="Picture 6"/>
          <p:cNvPicPr>
            <a:picLocks noChangeAspect="1"/>
          </p:cNvPicPr>
          <p:nvPr/>
        </p:nvPicPr>
        <p:blipFill>
          <a:blip r:embed="rId4"/>
          <a:stretch>
            <a:fillRect/>
          </a:stretch>
        </p:blipFill>
        <p:spPr>
          <a:xfrm>
            <a:off x="6300192" y="4221088"/>
            <a:ext cx="2313916" cy="2313916"/>
          </a:xfrm>
          <a:prstGeom prst="rect">
            <a:avLst/>
          </a:prstGeom>
        </p:spPr>
      </p:pic>
      <p:sp>
        <p:nvSpPr>
          <p:cNvPr id="8" name="TextBox 7">
            <a:extLst>
              <a:ext uri="{FF2B5EF4-FFF2-40B4-BE49-F238E27FC236}">
                <a16:creationId xmlns:a16="http://schemas.microsoft.com/office/drawing/2014/main" id="{71A7CBD0-3413-41C4-9119-9F593385D01C}"/>
              </a:ext>
            </a:extLst>
          </p:cNvPr>
          <p:cNvSpPr txBox="1"/>
          <p:nvPr/>
        </p:nvSpPr>
        <p:spPr>
          <a:xfrm>
            <a:off x="323528" y="2780928"/>
            <a:ext cx="8496944" cy="1446550"/>
          </a:xfrm>
          <a:prstGeom prst="rect">
            <a:avLst/>
          </a:prstGeom>
          <a:noFill/>
        </p:spPr>
        <p:txBody>
          <a:bodyPr wrap="square" rtlCol="0">
            <a:spAutoFit/>
          </a:bodyPr>
          <a:lstStyle/>
          <a:p>
            <a:r>
              <a:rPr lang="en-GB" sz="8800" b="1" dirty="0">
                <a:latin typeface="SassoonPrimaryInfant" pitchFamily="2" charset="0"/>
              </a:rPr>
              <a:t>www.emcps.co.uk</a:t>
            </a:r>
          </a:p>
        </p:txBody>
      </p:sp>
    </p:spTree>
    <p:extLst>
      <p:ext uri="{BB962C8B-B14F-4D97-AF65-F5344CB8AC3E}">
        <p14:creationId xmlns:p14="http://schemas.microsoft.com/office/powerpoint/2010/main" val="29637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2244" y="-158626"/>
            <a:ext cx="5420587"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EYFS Curriculum</a:t>
            </a:r>
          </a:p>
        </p:txBody>
      </p:sp>
      <p:sp>
        <p:nvSpPr>
          <p:cNvPr id="4" name="Rectangle 3"/>
          <p:cNvSpPr/>
          <p:nvPr/>
        </p:nvSpPr>
        <p:spPr>
          <a:xfrm>
            <a:off x="574675" y="692150"/>
            <a:ext cx="6950075" cy="5040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extBox 2"/>
          <p:cNvSpPr txBox="1"/>
          <p:nvPr/>
        </p:nvSpPr>
        <p:spPr>
          <a:xfrm>
            <a:off x="900113" y="754063"/>
            <a:ext cx="8567737" cy="4954587"/>
          </a:xfrm>
          <a:prstGeom prst="rect">
            <a:avLst/>
          </a:prstGeom>
          <a:noFill/>
        </p:spPr>
        <p:txBody>
          <a:bodyPr>
            <a:spAutoFit/>
          </a:bodyPr>
          <a:lstStyle/>
          <a:p>
            <a:pPr fontAlgn="auto">
              <a:spcBef>
                <a:spcPts val="0"/>
              </a:spcBef>
              <a:spcAft>
                <a:spcPts val="0"/>
              </a:spcAft>
              <a:defRPr/>
            </a:pPr>
            <a:r>
              <a:rPr lang="en-GB" sz="2800" dirty="0">
                <a:latin typeface="SassoonPrimaryInfant" pitchFamily="2" charset="0"/>
              </a:rPr>
              <a:t>7 areas of learning:</a:t>
            </a:r>
          </a:p>
          <a:p>
            <a:pPr marL="285750" indent="-285750" fontAlgn="auto">
              <a:spcBef>
                <a:spcPts val="0"/>
              </a:spcBef>
              <a:spcAft>
                <a:spcPts val="0"/>
              </a:spcAft>
              <a:buFont typeface="Arial" pitchFamily="34" charset="0"/>
              <a:buChar char="•"/>
              <a:defRPr/>
            </a:pPr>
            <a:r>
              <a:rPr lang="en-GB" sz="3600" dirty="0">
                <a:solidFill>
                  <a:srgbClr val="FF0000"/>
                </a:solidFill>
                <a:latin typeface="SassoonPrimaryInfant" pitchFamily="2" charset="0"/>
              </a:rPr>
              <a:t>Personal, Social &amp; Emotional</a:t>
            </a:r>
          </a:p>
          <a:p>
            <a:pPr fontAlgn="auto">
              <a:spcBef>
                <a:spcPts val="0"/>
              </a:spcBef>
              <a:spcAft>
                <a:spcPts val="0"/>
              </a:spcAft>
              <a:defRPr/>
            </a:pPr>
            <a:r>
              <a:rPr lang="en-GB" sz="3600" dirty="0">
                <a:solidFill>
                  <a:srgbClr val="FF0000"/>
                </a:solidFill>
                <a:latin typeface="SassoonPrimaryInfant" pitchFamily="2" charset="0"/>
              </a:rPr>
              <a:t> Development</a:t>
            </a:r>
          </a:p>
          <a:p>
            <a:pPr marL="285750" indent="-285750" fontAlgn="auto">
              <a:spcBef>
                <a:spcPts val="0"/>
              </a:spcBef>
              <a:spcAft>
                <a:spcPts val="0"/>
              </a:spcAft>
              <a:buFont typeface="Arial" pitchFamily="34" charset="0"/>
              <a:buChar char="•"/>
              <a:defRPr/>
            </a:pPr>
            <a:r>
              <a:rPr lang="en-GB" sz="3600" dirty="0">
                <a:solidFill>
                  <a:srgbClr val="00B050"/>
                </a:solidFill>
                <a:latin typeface="SassoonPrimaryInfant" pitchFamily="2" charset="0"/>
              </a:rPr>
              <a:t>Physical Development</a:t>
            </a:r>
          </a:p>
          <a:p>
            <a:pPr marL="285750" indent="-285750" fontAlgn="auto">
              <a:spcBef>
                <a:spcPts val="0"/>
              </a:spcBef>
              <a:spcAft>
                <a:spcPts val="0"/>
              </a:spcAft>
              <a:buFont typeface="Arial" pitchFamily="34" charset="0"/>
              <a:buChar char="•"/>
              <a:defRPr/>
            </a:pPr>
            <a:r>
              <a:rPr lang="en-GB" sz="3600" dirty="0">
                <a:solidFill>
                  <a:srgbClr val="C00000"/>
                </a:solidFill>
                <a:latin typeface="SassoonPrimaryInfant" pitchFamily="2" charset="0"/>
              </a:rPr>
              <a:t>Communication and Language</a:t>
            </a:r>
          </a:p>
          <a:p>
            <a:pPr marL="285750" indent="-285750" fontAlgn="auto">
              <a:spcBef>
                <a:spcPts val="0"/>
              </a:spcBef>
              <a:spcAft>
                <a:spcPts val="0"/>
              </a:spcAft>
              <a:buFont typeface="Arial" pitchFamily="34" charset="0"/>
              <a:buChar char="•"/>
              <a:defRPr/>
            </a:pPr>
            <a:r>
              <a:rPr lang="en-GB" sz="3600" dirty="0">
                <a:solidFill>
                  <a:schemeClr val="accent4">
                    <a:lumMod val="50000"/>
                  </a:schemeClr>
                </a:solidFill>
                <a:latin typeface="SassoonPrimaryInfant" pitchFamily="2" charset="0"/>
              </a:rPr>
              <a:t>Literacy</a:t>
            </a:r>
          </a:p>
          <a:p>
            <a:pPr marL="285750" indent="-285750" fontAlgn="auto">
              <a:spcBef>
                <a:spcPts val="0"/>
              </a:spcBef>
              <a:spcAft>
                <a:spcPts val="0"/>
              </a:spcAft>
              <a:buFont typeface="Arial" pitchFamily="34" charset="0"/>
              <a:buChar char="•"/>
              <a:defRPr/>
            </a:pPr>
            <a:r>
              <a:rPr lang="en-GB" sz="3600" dirty="0">
                <a:solidFill>
                  <a:srgbClr val="7030A0"/>
                </a:solidFill>
                <a:latin typeface="SassoonPrimaryInfant" pitchFamily="2" charset="0"/>
              </a:rPr>
              <a:t>Mathematics</a:t>
            </a:r>
          </a:p>
          <a:p>
            <a:pPr marL="285750" indent="-285750" fontAlgn="auto">
              <a:spcBef>
                <a:spcPts val="0"/>
              </a:spcBef>
              <a:spcAft>
                <a:spcPts val="0"/>
              </a:spcAft>
              <a:buFont typeface="Arial" pitchFamily="34" charset="0"/>
              <a:buChar char="•"/>
              <a:defRPr/>
            </a:pPr>
            <a:r>
              <a:rPr lang="en-GB" sz="3600" dirty="0">
                <a:solidFill>
                  <a:schemeClr val="accent6">
                    <a:lumMod val="50000"/>
                  </a:schemeClr>
                </a:solidFill>
                <a:latin typeface="SassoonPrimaryInfant" pitchFamily="2" charset="0"/>
              </a:rPr>
              <a:t>Expressive Arts and Design</a:t>
            </a:r>
          </a:p>
          <a:p>
            <a:pPr marL="285750" indent="-285750" fontAlgn="auto">
              <a:spcBef>
                <a:spcPts val="0"/>
              </a:spcBef>
              <a:spcAft>
                <a:spcPts val="0"/>
              </a:spcAft>
              <a:buFont typeface="Arial" pitchFamily="34" charset="0"/>
              <a:buChar char="•"/>
              <a:defRPr/>
            </a:pPr>
            <a:r>
              <a:rPr lang="en-GB" sz="3600" dirty="0">
                <a:solidFill>
                  <a:schemeClr val="tx2">
                    <a:lumMod val="10000"/>
                  </a:schemeClr>
                </a:solidFill>
                <a:latin typeface="SassoonPrimaryInfant" pitchFamily="2" charset="0"/>
              </a:rPr>
              <a:t>Understanding the World</a:t>
            </a:r>
          </a:p>
        </p:txBody>
      </p:sp>
      <p:pic>
        <p:nvPicPr>
          <p:cNvPr id="17412" name="Picture 2"/>
          <p:cNvPicPr>
            <a:picLocks noChangeAspect="1" noChangeArrowheads="1"/>
          </p:cNvPicPr>
          <p:nvPr/>
        </p:nvPicPr>
        <p:blipFill>
          <a:blip r:embed="rId2"/>
          <a:srcRect/>
          <a:stretch>
            <a:fillRect/>
          </a:stretch>
        </p:blipFill>
        <p:spPr bwMode="auto">
          <a:xfrm rot="1694613">
            <a:off x="6972300" y="4445000"/>
            <a:ext cx="1958975" cy="20732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50825" y="333375"/>
            <a:ext cx="8569325" cy="6000750"/>
          </a:xfrm>
          <a:prstGeom prst="rect">
            <a:avLst/>
          </a:prstGeom>
          <a:noFill/>
          <a:ln w="9525">
            <a:noFill/>
            <a:miter lim="800000"/>
            <a:headEnd/>
            <a:tailEnd/>
          </a:ln>
        </p:spPr>
        <p:txBody>
          <a:bodyPr>
            <a:spAutoFit/>
          </a:bodyPr>
          <a:lstStyle/>
          <a:p>
            <a:r>
              <a:rPr lang="en-GB" sz="2800" dirty="0">
                <a:latin typeface="SassoonPrimaryInfant" pitchFamily="2" charset="0"/>
              </a:rPr>
              <a:t>Throughout the Reception year your child will be involved in a wide range of activities, experiences and tasks relating to the seven  areas of learning </a:t>
            </a:r>
            <a:r>
              <a:rPr lang="en-GB" sz="3200" dirty="0">
                <a:latin typeface="SassoonPrimaryInfant" pitchFamily="2" charset="0"/>
              </a:rPr>
              <a:t>.</a:t>
            </a: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r>
              <a:rPr lang="en-GB" sz="3200" dirty="0">
                <a:latin typeface="SassoonPrimaryInfant" pitchFamily="2" charset="0"/>
              </a:rPr>
              <a:t>These are all designed to support your child in achieving the </a:t>
            </a:r>
            <a:r>
              <a:rPr lang="en-GB" sz="3200" b="1" dirty="0">
                <a:latin typeface="SassoonPrimaryInfant" pitchFamily="2" charset="0"/>
              </a:rPr>
              <a:t>Early Learning Goals </a:t>
            </a:r>
            <a:r>
              <a:rPr lang="en-GB" sz="3200" dirty="0">
                <a:latin typeface="SassoonPrimaryInfant" pitchFamily="2" charset="0"/>
              </a:rPr>
              <a:t>by the end of the year. </a:t>
            </a:r>
          </a:p>
        </p:txBody>
      </p:sp>
      <p:sp>
        <p:nvSpPr>
          <p:cNvPr id="3" name="Rectangle 2"/>
          <p:cNvSpPr/>
          <p:nvPr/>
        </p:nvSpPr>
        <p:spPr>
          <a:xfrm rot="788750">
            <a:off x="164044" y="2084563"/>
            <a:ext cx="2222083"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SassoonPrimaryInfant" pitchFamily="2" charset="0"/>
              </a:rPr>
              <a:t>games</a:t>
            </a:r>
          </a:p>
        </p:txBody>
      </p:sp>
      <p:sp>
        <p:nvSpPr>
          <p:cNvPr id="4" name="Rectangle 3"/>
          <p:cNvSpPr/>
          <p:nvPr/>
        </p:nvSpPr>
        <p:spPr>
          <a:xfrm rot="788750">
            <a:off x="7063720" y="2786815"/>
            <a:ext cx="2001510" cy="92333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SassoonPrimaryInfant" pitchFamily="2" charset="0"/>
              </a:rPr>
              <a:t>water</a:t>
            </a:r>
          </a:p>
        </p:txBody>
      </p:sp>
      <p:sp>
        <p:nvSpPr>
          <p:cNvPr id="5" name="Rectangle 4"/>
          <p:cNvSpPr/>
          <p:nvPr/>
        </p:nvSpPr>
        <p:spPr>
          <a:xfrm rot="20689716">
            <a:off x="2306337" y="2201860"/>
            <a:ext cx="2018502" cy="92333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SassoonPrimaryInfant" pitchFamily="2" charset="0"/>
              </a:rPr>
              <a:t>music</a:t>
            </a:r>
          </a:p>
        </p:txBody>
      </p:sp>
      <p:sp>
        <p:nvSpPr>
          <p:cNvPr id="6" name="Rectangle 5"/>
          <p:cNvSpPr/>
          <p:nvPr/>
        </p:nvSpPr>
        <p:spPr>
          <a:xfrm rot="20727318">
            <a:off x="83442" y="3207185"/>
            <a:ext cx="2028119" cy="92333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SassoonPrimaryInfant" pitchFamily="2" charset="0"/>
              </a:rPr>
              <a:t>dance</a:t>
            </a:r>
          </a:p>
        </p:txBody>
      </p:sp>
      <p:sp>
        <p:nvSpPr>
          <p:cNvPr id="7" name="Rectangle 6"/>
          <p:cNvSpPr/>
          <p:nvPr/>
        </p:nvSpPr>
        <p:spPr>
          <a:xfrm rot="748595">
            <a:off x="3266356" y="3278607"/>
            <a:ext cx="3153107"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SassoonPrimaryInfant" pitchFamily="2" charset="0"/>
              </a:rPr>
              <a:t>Role-play</a:t>
            </a:r>
          </a:p>
        </p:txBody>
      </p:sp>
      <p:sp>
        <p:nvSpPr>
          <p:cNvPr id="8" name="Rectangle 7"/>
          <p:cNvSpPr/>
          <p:nvPr/>
        </p:nvSpPr>
        <p:spPr>
          <a:xfrm rot="20689716">
            <a:off x="1614661" y="3613674"/>
            <a:ext cx="1694696"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5">
                    <a:lumMod val="75000"/>
                  </a:schemeClr>
                </a:solidFill>
                <a:effectLst>
                  <a:outerShdw blurRad="25500" dist="23000" dir="7020000" algn="tl">
                    <a:srgbClr val="000000">
                      <a:alpha val="50000"/>
                    </a:srgbClr>
                  </a:outerShdw>
                </a:effectLst>
                <a:latin typeface="SassoonPrimaryInfant" pitchFamily="2" charset="0"/>
              </a:rPr>
              <a:t>sand</a:t>
            </a:r>
          </a:p>
        </p:txBody>
      </p:sp>
      <p:sp>
        <p:nvSpPr>
          <p:cNvPr id="9" name="Rectangle 8"/>
          <p:cNvSpPr/>
          <p:nvPr/>
        </p:nvSpPr>
        <p:spPr>
          <a:xfrm rot="21237805">
            <a:off x="4321353" y="2053164"/>
            <a:ext cx="4027064"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SassoonPrimaryInfant" pitchFamily="2" charset="0"/>
              </a:rPr>
              <a:t>Small world</a:t>
            </a:r>
          </a:p>
        </p:txBody>
      </p:sp>
      <p:sp>
        <p:nvSpPr>
          <p:cNvPr id="10" name="Rectangle 9"/>
          <p:cNvSpPr/>
          <p:nvPr/>
        </p:nvSpPr>
        <p:spPr>
          <a:xfrm rot="20689716">
            <a:off x="6370579" y="3711854"/>
            <a:ext cx="1851789"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SassoonPrimaryInfant" pitchFamily="2" charset="0"/>
              </a:rPr>
              <a:t>paint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33363" y="4581525"/>
            <a:ext cx="8569325" cy="2122488"/>
          </a:xfrm>
          <a:prstGeom prst="rect">
            <a:avLst/>
          </a:prstGeom>
          <a:noFill/>
          <a:ln w="9525">
            <a:noFill/>
            <a:miter lim="800000"/>
            <a:headEnd/>
            <a:tailEnd/>
          </a:ln>
        </p:spPr>
        <p:txBody>
          <a:bodyPr>
            <a:spAutoFit/>
          </a:bodyPr>
          <a:lstStyle/>
          <a:p>
            <a:endParaRPr lang="en-GB" altLang="en-US" sz="4400" b="1">
              <a:solidFill>
                <a:srgbClr val="002060"/>
              </a:solidFill>
              <a:latin typeface="SassoonPrimaryInfant" pitchFamily="2" charset="0"/>
            </a:endParaRPr>
          </a:p>
          <a:p>
            <a:r>
              <a:rPr lang="en-GB" altLang="en-US" sz="4400" b="1">
                <a:solidFill>
                  <a:srgbClr val="002060"/>
                </a:solidFill>
                <a:latin typeface="SassoonPrimaryInfant" pitchFamily="2" charset="0"/>
              </a:rPr>
              <a:t>17 ELG’s relating to the 7 areas of learning.</a:t>
            </a:r>
            <a:endParaRPr lang="en-GB" altLang="en-US" sz="3200">
              <a:latin typeface="SassoonPrimaryInfant" pitchFamily="2" charset="0"/>
            </a:endParaRPr>
          </a:p>
        </p:txBody>
      </p:sp>
      <p:sp>
        <p:nvSpPr>
          <p:cNvPr id="3" name="Rounded Rectangle 2"/>
          <p:cNvSpPr/>
          <p:nvPr/>
        </p:nvSpPr>
        <p:spPr>
          <a:xfrm>
            <a:off x="417513" y="836613"/>
            <a:ext cx="8208962" cy="39608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p:cNvSpPr/>
          <p:nvPr/>
        </p:nvSpPr>
        <p:spPr>
          <a:xfrm>
            <a:off x="566738" y="1509713"/>
            <a:ext cx="7945437" cy="3478212"/>
          </a:xfrm>
          <a:prstGeom prst="rect">
            <a:avLst/>
          </a:prstGeom>
        </p:spPr>
        <p:txBody>
          <a:bodyPr>
            <a:spAutoFit/>
          </a:bodyPr>
          <a:lstStyle/>
          <a:p>
            <a:pPr fontAlgn="auto">
              <a:spcBef>
                <a:spcPts val="0"/>
              </a:spcBef>
              <a:spcAft>
                <a:spcPts val="0"/>
              </a:spcAft>
              <a:defRPr/>
            </a:pPr>
            <a:r>
              <a:rPr lang="en-GB" altLang="en-US" sz="4400" b="1" dirty="0">
                <a:solidFill>
                  <a:srgbClr val="002060"/>
                </a:solidFill>
                <a:latin typeface="SassoonPrimaryInfant" pitchFamily="2" charset="0"/>
              </a:rPr>
              <a:t>Early Learning Goals </a:t>
            </a:r>
            <a:r>
              <a:rPr lang="en-GB" altLang="en-US" sz="3600" dirty="0">
                <a:solidFill>
                  <a:schemeClr val="tx2">
                    <a:lumMod val="10000"/>
                  </a:schemeClr>
                </a:solidFill>
                <a:latin typeface="SassoonPrimaryInfant" pitchFamily="2" charset="0"/>
              </a:rPr>
              <a:t>are the criteria that children are assessed against at the end of Reception year.</a:t>
            </a:r>
          </a:p>
          <a:p>
            <a:pPr fontAlgn="auto">
              <a:spcBef>
                <a:spcPts val="0"/>
              </a:spcBef>
              <a:spcAft>
                <a:spcPts val="0"/>
              </a:spcAft>
              <a:defRPr/>
            </a:pPr>
            <a:endParaRPr lang="en-GB" altLang="en-US" sz="3600" dirty="0">
              <a:solidFill>
                <a:schemeClr val="tx2">
                  <a:lumMod val="10000"/>
                </a:schemeClr>
              </a:solidFill>
              <a:latin typeface="SassoonPrimaryInfant" pitchFamily="2" charset="0"/>
            </a:endParaRPr>
          </a:p>
          <a:p>
            <a:pPr algn="ctr" fontAlgn="auto">
              <a:spcBef>
                <a:spcPts val="0"/>
              </a:spcBef>
              <a:spcAft>
                <a:spcPts val="0"/>
              </a:spcAft>
              <a:defRPr/>
            </a:pPr>
            <a:r>
              <a:rPr lang="en-GB" altLang="en-US" sz="4000" b="1" dirty="0">
                <a:solidFill>
                  <a:schemeClr val="tx2">
                    <a:lumMod val="10000"/>
                  </a:schemeClr>
                </a:solidFill>
                <a:latin typeface="SassoonPrimaryInfant" pitchFamily="2" charset="0"/>
              </a:rPr>
              <a:t>E</a:t>
            </a:r>
            <a:r>
              <a:rPr lang="en-GB" altLang="en-US" sz="4000" dirty="0">
                <a:solidFill>
                  <a:schemeClr val="tx2">
                    <a:lumMod val="10000"/>
                  </a:schemeClr>
                </a:solidFill>
                <a:latin typeface="SassoonPrimaryInfant" pitchFamily="2" charset="0"/>
              </a:rPr>
              <a:t>merging        </a:t>
            </a:r>
            <a:r>
              <a:rPr lang="en-GB" altLang="en-US" sz="4000" b="1" dirty="0">
                <a:solidFill>
                  <a:schemeClr val="tx2">
                    <a:lumMod val="10000"/>
                  </a:schemeClr>
                </a:solidFill>
                <a:latin typeface="SassoonPrimaryInfant" pitchFamily="2" charset="0"/>
              </a:rPr>
              <a:t>E</a:t>
            </a:r>
            <a:r>
              <a:rPr lang="en-GB" altLang="en-US" sz="4000" dirty="0">
                <a:solidFill>
                  <a:schemeClr val="tx2">
                    <a:lumMod val="10000"/>
                  </a:schemeClr>
                </a:solidFill>
                <a:latin typeface="SassoonPrimaryInfant" pitchFamily="2" charset="0"/>
              </a:rPr>
              <a:t>xpected</a:t>
            </a:r>
          </a:p>
          <a:p>
            <a:pPr fontAlgn="auto">
              <a:spcBef>
                <a:spcPts val="0"/>
              </a:spcBef>
              <a:spcAft>
                <a:spcPts val="0"/>
              </a:spcAft>
              <a:defRPr/>
            </a:pPr>
            <a:endParaRPr lang="en-GB" altLang="en-US" sz="2800" dirty="0">
              <a:latin typeface="SassoonPrimaryInfant"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GB" sz="6000" b="1" u="sng">
                <a:solidFill>
                  <a:srgbClr val="FF0000"/>
                </a:solidFill>
                <a:latin typeface="Comic Sans MS" pitchFamily="66" charset="0"/>
              </a:rPr>
              <a:t>Expectations</a:t>
            </a:r>
          </a:p>
        </p:txBody>
      </p:sp>
      <p:sp>
        <p:nvSpPr>
          <p:cNvPr id="3" name="Content Placeholder 2"/>
          <p:cNvSpPr txBox="1">
            <a:spLocks/>
          </p:cNvSpPr>
          <p:nvPr/>
        </p:nvSpPr>
        <p:spPr>
          <a:xfrm>
            <a:off x="457200" y="1268413"/>
            <a:ext cx="8229600" cy="55895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3600" dirty="0">
                <a:latin typeface="SassoonPrimaryInfant" pitchFamily="2" charset="0"/>
              </a:rPr>
              <a:t>Throughout this year your child will be observed in various tasks and activities, both adult directed and child-initiated, in order for the adults in the setting to make a judgement about how well each child has achieved each of the 17 Early Learning Goals.</a:t>
            </a:r>
          </a:p>
          <a:p>
            <a:pPr marL="0" indent="0" algn="ctr" fontAlgn="auto">
              <a:spcAft>
                <a:spcPts val="0"/>
              </a:spcAft>
              <a:buFont typeface="Arial" pitchFamily="34" charset="0"/>
              <a:buNone/>
              <a:defRPr/>
            </a:pPr>
            <a:r>
              <a:rPr lang="en-GB" dirty="0">
                <a:latin typeface="SassoonPrimaryInfant" pitchFamily="2" charset="0"/>
              </a:rPr>
              <a:t>1 = Emerging</a:t>
            </a:r>
          </a:p>
          <a:p>
            <a:pPr marL="0" indent="0" algn="ctr" fontAlgn="auto">
              <a:spcAft>
                <a:spcPts val="0"/>
              </a:spcAft>
              <a:buFont typeface="Arial" pitchFamily="34" charset="0"/>
              <a:buNone/>
              <a:defRPr/>
            </a:pPr>
            <a:r>
              <a:rPr lang="en-GB" dirty="0">
                <a:latin typeface="SassoonPrimaryInfant" pitchFamily="2" charset="0"/>
              </a:rPr>
              <a:t>2 = Expected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p:cNvPicPr>
            <a:picLocks noChangeAspect="1" noChangeArrowheads="1"/>
          </p:cNvPicPr>
          <p:nvPr/>
        </p:nvPicPr>
        <p:blipFill>
          <a:blip r:embed="rId2"/>
          <a:srcRect/>
          <a:stretch>
            <a:fillRect/>
          </a:stretch>
        </p:blipFill>
        <p:spPr bwMode="auto">
          <a:xfrm>
            <a:off x="179388" y="0"/>
            <a:ext cx="8820150" cy="6858000"/>
          </a:xfrm>
          <a:prstGeom prst="rect">
            <a:avLst/>
          </a:prstGeom>
          <a:noFill/>
          <a:ln w="9525">
            <a:noFill/>
            <a:miter lim="800000"/>
            <a:headEnd/>
            <a:tailEnd/>
          </a:ln>
        </p:spPr>
      </p:pic>
      <p:pic>
        <p:nvPicPr>
          <p:cNvPr id="22530" name="Picture 2"/>
          <p:cNvPicPr>
            <a:picLocks noChangeAspect="1" noChangeArrowheads="1"/>
          </p:cNvPicPr>
          <p:nvPr/>
        </p:nvPicPr>
        <p:blipFill>
          <a:blip r:embed="rId3"/>
          <a:srcRect/>
          <a:stretch>
            <a:fillRect/>
          </a:stretch>
        </p:blipFill>
        <p:spPr bwMode="auto">
          <a:xfrm rot="-1060988">
            <a:off x="1000125" y="2963863"/>
            <a:ext cx="1101725" cy="1311275"/>
          </a:xfrm>
          <a:prstGeom prst="rect">
            <a:avLst/>
          </a:prstGeom>
          <a:noFill/>
          <a:ln w="9525">
            <a:noFill/>
            <a:miter lim="800000"/>
            <a:headEnd/>
            <a:tailEnd/>
          </a:ln>
        </p:spPr>
      </p:pic>
      <p:pic>
        <p:nvPicPr>
          <p:cNvPr id="22531" name="Picture 8"/>
          <p:cNvPicPr>
            <a:picLocks noChangeAspect="1" noChangeArrowheads="1"/>
          </p:cNvPicPr>
          <p:nvPr/>
        </p:nvPicPr>
        <p:blipFill>
          <a:blip r:embed="rId4"/>
          <a:srcRect/>
          <a:stretch>
            <a:fillRect/>
          </a:stretch>
        </p:blipFill>
        <p:spPr bwMode="auto">
          <a:xfrm rot="464213">
            <a:off x="2781300" y="3408363"/>
            <a:ext cx="1098550" cy="895350"/>
          </a:xfrm>
          <a:prstGeom prst="rect">
            <a:avLst/>
          </a:prstGeom>
          <a:noFill/>
          <a:ln w="9525">
            <a:noFill/>
            <a:miter lim="800000"/>
            <a:headEnd/>
            <a:tailEnd/>
          </a:ln>
        </p:spPr>
      </p:pic>
      <p:pic>
        <p:nvPicPr>
          <p:cNvPr id="22532" name="Picture 9"/>
          <p:cNvPicPr>
            <a:picLocks noChangeAspect="1" noChangeArrowheads="1"/>
          </p:cNvPicPr>
          <p:nvPr/>
        </p:nvPicPr>
        <p:blipFill>
          <a:blip r:embed="rId5"/>
          <a:srcRect/>
          <a:stretch>
            <a:fillRect/>
          </a:stretch>
        </p:blipFill>
        <p:spPr bwMode="auto">
          <a:xfrm rot="1723712">
            <a:off x="6376988" y="2574925"/>
            <a:ext cx="841375" cy="1131888"/>
          </a:xfrm>
          <a:prstGeom prst="rect">
            <a:avLst/>
          </a:prstGeom>
          <a:noFill/>
          <a:ln w="9525">
            <a:noFill/>
            <a:miter lim="800000"/>
            <a:headEnd/>
            <a:tailEnd/>
          </a:ln>
        </p:spPr>
      </p:pic>
      <p:pic>
        <p:nvPicPr>
          <p:cNvPr id="22533" name="Picture 10"/>
          <p:cNvPicPr>
            <a:picLocks noChangeAspect="1" noChangeArrowheads="1"/>
          </p:cNvPicPr>
          <p:nvPr/>
        </p:nvPicPr>
        <p:blipFill>
          <a:blip r:embed="rId6"/>
          <a:srcRect/>
          <a:stretch>
            <a:fillRect/>
          </a:stretch>
        </p:blipFill>
        <p:spPr bwMode="auto">
          <a:xfrm rot="-1315291">
            <a:off x="2078038" y="2789238"/>
            <a:ext cx="1296987" cy="673100"/>
          </a:xfrm>
          <a:prstGeom prst="rect">
            <a:avLst/>
          </a:prstGeom>
          <a:noFill/>
          <a:ln w="9525">
            <a:noFill/>
            <a:miter lim="800000"/>
            <a:headEnd/>
            <a:tailEnd/>
          </a:ln>
        </p:spPr>
      </p:pic>
      <p:pic>
        <p:nvPicPr>
          <p:cNvPr id="22534" name="Picture 11"/>
          <p:cNvPicPr>
            <a:picLocks noChangeAspect="1" noChangeArrowheads="1"/>
          </p:cNvPicPr>
          <p:nvPr/>
        </p:nvPicPr>
        <p:blipFill>
          <a:blip r:embed="rId7"/>
          <a:srcRect/>
          <a:stretch>
            <a:fillRect/>
          </a:stretch>
        </p:blipFill>
        <p:spPr bwMode="auto">
          <a:xfrm rot="-1113084">
            <a:off x="5514975" y="2995613"/>
            <a:ext cx="827088" cy="1039812"/>
          </a:xfrm>
          <a:prstGeom prst="rect">
            <a:avLst/>
          </a:prstGeom>
          <a:noFill/>
          <a:ln w="9525">
            <a:noFill/>
            <a:miter lim="800000"/>
            <a:headEnd/>
            <a:tailEnd/>
          </a:ln>
        </p:spPr>
      </p:pic>
      <p:sp>
        <p:nvSpPr>
          <p:cNvPr id="17" name="Rectangle 16"/>
          <p:cNvSpPr/>
          <p:nvPr/>
        </p:nvSpPr>
        <p:spPr>
          <a:xfrm>
            <a:off x="5724525" y="4724400"/>
            <a:ext cx="2376488"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latin typeface="SassoonPrimaryInfant" pitchFamily="2" charset="0"/>
              </a:rPr>
              <a:t>Adult-led</a:t>
            </a:r>
          </a:p>
        </p:txBody>
      </p:sp>
      <p:pic>
        <p:nvPicPr>
          <p:cNvPr id="22535" name="Picture 12"/>
          <p:cNvPicPr>
            <a:picLocks noChangeAspect="1" noChangeArrowheads="1"/>
          </p:cNvPicPr>
          <p:nvPr/>
        </p:nvPicPr>
        <p:blipFill>
          <a:blip r:embed="rId8"/>
          <a:srcRect/>
          <a:stretch>
            <a:fillRect/>
          </a:stretch>
        </p:blipFill>
        <p:spPr bwMode="auto">
          <a:xfrm>
            <a:off x="6797675" y="3344863"/>
            <a:ext cx="1136650" cy="806450"/>
          </a:xfrm>
          <a:prstGeom prst="rect">
            <a:avLst/>
          </a:prstGeom>
          <a:noFill/>
          <a:ln w="9525">
            <a:noFill/>
            <a:miter lim="800000"/>
            <a:headEnd/>
            <a:tailEnd/>
          </a:ln>
        </p:spPr>
      </p:pic>
      <p:sp>
        <p:nvSpPr>
          <p:cNvPr id="5" name="Rectangle 4"/>
          <p:cNvSpPr/>
          <p:nvPr/>
        </p:nvSpPr>
        <p:spPr>
          <a:xfrm>
            <a:off x="1258888" y="4724400"/>
            <a:ext cx="2376487"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000" b="1" dirty="0">
                <a:latin typeface="SassoonPrimaryInfant" pitchFamily="2" charset="0"/>
              </a:rPr>
              <a:t>Child-led</a:t>
            </a:r>
          </a:p>
        </p:txBody>
      </p:sp>
      <p:sp>
        <p:nvSpPr>
          <p:cNvPr id="6" name="Rectangle 5"/>
          <p:cNvSpPr/>
          <p:nvPr/>
        </p:nvSpPr>
        <p:spPr>
          <a:xfrm>
            <a:off x="224983" y="-37634"/>
            <a:ext cx="8802539"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Getting the right balance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79388" y="188913"/>
            <a:ext cx="3671887" cy="3671887"/>
          </a:xfrm>
          <a:prstGeom prst="rect">
            <a:avLst/>
          </a:prstGeom>
          <a:noFill/>
          <a:ln w="9525">
            <a:noFill/>
            <a:miter lim="800000"/>
            <a:headEnd/>
            <a:tailEnd/>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901" r="6951"/>
          <a:stretch/>
        </p:blipFill>
        <p:spPr>
          <a:xfrm rot="4627765">
            <a:off x="4717046" y="517284"/>
            <a:ext cx="2520528" cy="28577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18329">
            <a:off x="288471" y="4308175"/>
            <a:ext cx="2699792" cy="20248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8456">
            <a:off x="2948605" y="4055578"/>
            <a:ext cx="3344198" cy="250814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45914">
            <a:off x="6068129" y="3576291"/>
            <a:ext cx="3165791" cy="23743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2916238" y="115888"/>
            <a:ext cx="3763962" cy="708025"/>
          </a:xfrm>
          <a:prstGeom prst="rect">
            <a:avLst/>
          </a:prstGeom>
          <a:noFill/>
          <a:ln w="9525">
            <a:noFill/>
            <a:miter lim="800000"/>
            <a:headEnd/>
            <a:tailEnd/>
          </a:ln>
        </p:spPr>
        <p:txBody>
          <a:bodyPr>
            <a:spAutoFit/>
          </a:bodyPr>
          <a:lstStyle/>
          <a:p>
            <a:r>
              <a:rPr lang="en-GB" sz="4000" b="1">
                <a:solidFill>
                  <a:srgbClr val="FF0000"/>
                </a:solidFill>
                <a:latin typeface="SassoonPrimaryInfant" pitchFamily="2" charset="0"/>
              </a:rPr>
              <a:t>School uniform </a:t>
            </a:r>
          </a:p>
        </p:txBody>
      </p:sp>
      <p:pic>
        <p:nvPicPr>
          <p:cNvPr id="24578" name="Picture 3"/>
          <p:cNvPicPr>
            <a:picLocks noChangeAspect="1" noChangeArrowheads="1"/>
          </p:cNvPicPr>
          <p:nvPr/>
        </p:nvPicPr>
        <p:blipFill>
          <a:blip r:embed="rId2"/>
          <a:srcRect/>
          <a:stretch>
            <a:fillRect/>
          </a:stretch>
        </p:blipFill>
        <p:spPr bwMode="auto">
          <a:xfrm>
            <a:off x="165100" y="2133600"/>
            <a:ext cx="1397000" cy="1397000"/>
          </a:xfrm>
          <a:prstGeom prst="rect">
            <a:avLst/>
          </a:prstGeom>
          <a:noFill/>
          <a:ln w="9525">
            <a:noFill/>
            <a:miter lim="800000"/>
            <a:headEnd/>
            <a:tailEnd/>
          </a:ln>
        </p:spPr>
      </p:pic>
      <p:pic>
        <p:nvPicPr>
          <p:cNvPr id="24580" name="Picture 6"/>
          <p:cNvPicPr>
            <a:picLocks noChangeAspect="1" noChangeArrowheads="1"/>
          </p:cNvPicPr>
          <p:nvPr/>
        </p:nvPicPr>
        <p:blipFill>
          <a:blip r:embed="rId3"/>
          <a:srcRect/>
          <a:stretch>
            <a:fillRect/>
          </a:stretch>
        </p:blipFill>
        <p:spPr bwMode="auto">
          <a:xfrm>
            <a:off x="165100" y="619125"/>
            <a:ext cx="1368425" cy="1368425"/>
          </a:xfrm>
          <a:prstGeom prst="rect">
            <a:avLst/>
          </a:prstGeom>
          <a:noFill/>
          <a:ln w="9525">
            <a:noFill/>
            <a:miter lim="800000"/>
            <a:headEnd/>
            <a:tailEnd/>
          </a:ln>
        </p:spPr>
      </p:pic>
      <p:pic>
        <p:nvPicPr>
          <p:cNvPr id="24581" name="Picture 7"/>
          <p:cNvPicPr>
            <a:picLocks noChangeAspect="1" noChangeArrowheads="1"/>
          </p:cNvPicPr>
          <p:nvPr/>
        </p:nvPicPr>
        <p:blipFill>
          <a:blip r:embed="rId4"/>
          <a:srcRect/>
          <a:stretch>
            <a:fillRect/>
          </a:stretch>
        </p:blipFill>
        <p:spPr bwMode="auto">
          <a:xfrm>
            <a:off x="165100" y="3644900"/>
            <a:ext cx="1408113" cy="1408113"/>
          </a:xfrm>
          <a:prstGeom prst="rect">
            <a:avLst/>
          </a:prstGeom>
          <a:noFill/>
          <a:ln w="9525">
            <a:noFill/>
            <a:miter lim="800000"/>
            <a:headEnd/>
            <a:tailEnd/>
          </a:ln>
        </p:spPr>
      </p:pic>
      <p:pic>
        <p:nvPicPr>
          <p:cNvPr id="24582" name="Picture 8"/>
          <p:cNvPicPr>
            <a:picLocks noChangeAspect="1" noChangeArrowheads="1"/>
          </p:cNvPicPr>
          <p:nvPr/>
        </p:nvPicPr>
        <p:blipFill>
          <a:blip r:embed="rId5"/>
          <a:srcRect/>
          <a:stretch>
            <a:fillRect/>
          </a:stretch>
        </p:blipFill>
        <p:spPr bwMode="auto">
          <a:xfrm>
            <a:off x="5029102" y="3644900"/>
            <a:ext cx="1397000" cy="1331912"/>
          </a:xfrm>
          <a:prstGeom prst="rect">
            <a:avLst/>
          </a:prstGeom>
          <a:noFill/>
          <a:ln w="9525">
            <a:noFill/>
            <a:miter lim="800000"/>
            <a:headEnd/>
            <a:tailEnd/>
          </a:ln>
        </p:spPr>
      </p:pic>
      <p:sp>
        <p:nvSpPr>
          <p:cNvPr id="24583" name="TextBox 3"/>
          <p:cNvSpPr txBox="1">
            <a:spLocks noChangeArrowheads="1"/>
          </p:cNvSpPr>
          <p:nvPr/>
        </p:nvSpPr>
        <p:spPr bwMode="auto">
          <a:xfrm>
            <a:off x="1577975" y="1052513"/>
            <a:ext cx="2562225" cy="461962"/>
          </a:xfrm>
          <a:prstGeom prst="rect">
            <a:avLst/>
          </a:prstGeom>
          <a:noFill/>
          <a:ln w="9525">
            <a:noFill/>
            <a:miter lim="800000"/>
            <a:headEnd/>
            <a:tailEnd/>
          </a:ln>
        </p:spPr>
        <p:txBody>
          <a:bodyPr>
            <a:spAutoFit/>
          </a:bodyPr>
          <a:lstStyle/>
          <a:p>
            <a:r>
              <a:rPr lang="en-GB" sz="2400">
                <a:latin typeface="SassoonPrimaryInfant" pitchFamily="2" charset="0"/>
              </a:rPr>
              <a:t>Pale blue polo shirt</a:t>
            </a:r>
          </a:p>
        </p:txBody>
      </p:sp>
      <p:sp>
        <p:nvSpPr>
          <p:cNvPr id="24584" name="TextBox 11"/>
          <p:cNvSpPr txBox="1">
            <a:spLocks noChangeArrowheads="1"/>
          </p:cNvSpPr>
          <p:nvPr/>
        </p:nvSpPr>
        <p:spPr bwMode="auto">
          <a:xfrm>
            <a:off x="1725613" y="2359025"/>
            <a:ext cx="2986087" cy="831850"/>
          </a:xfrm>
          <a:prstGeom prst="rect">
            <a:avLst/>
          </a:prstGeom>
          <a:noFill/>
          <a:ln w="9525">
            <a:noFill/>
            <a:miter lim="800000"/>
            <a:headEnd/>
            <a:tailEnd/>
          </a:ln>
        </p:spPr>
        <p:txBody>
          <a:bodyPr>
            <a:spAutoFit/>
          </a:bodyPr>
          <a:lstStyle/>
          <a:p>
            <a:r>
              <a:rPr lang="en-GB" sz="2400">
                <a:latin typeface="SassoonPrimaryInfant" pitchFamily="2" charset="0"/>
              </a:rPr>
              <a:t>Royal blue sweatshirt or cardigan</a:t>
            </a:r>
          </a:p>
        </p:txBody>
      </p:sp>
      <p:sp>
        <p:nvSpPr>
          <p:cNvPr id="24585" name="TextBox 12"/>
          <p:cNvSpPr txBox="1">
            <a:spLocks noChangeArrowheads="1"/>
          </p:cNvSpPr>
          <p:nvPr/>
        </p:nvSpPr>
        <p:spPr bwMode="auto">
          <a:xfrm>
            <a:off x="1735138" y="3887788"/>
            <a:ext cx="2965450" cy="461962"/>
          </a:xfrm>
          <a:prstGeom prst="rect">
            <a:avLst/>
          </a:prstGeom>
          <a:noFill/>
          <a:ln w="9525">
            <a:noFill/>
            <a:miter lim="800000"/>
            <a:headEnd/>
            <a:tailEnd/>
          </a:ln>
        </p:spPr>
        <p:txBody>
          <a:bodyPr>
            <a:spAutoFit/>
          </a:bodyPr>
          <a:lstStyle/>
          <a:p>
            <a:r>
              <a:rPr lang="en-GB" sz="2400">
                <a:latin typeface="SassoonPrimaryInfant" pitchFamily="2" charset="0"/>
              </a:rPr>
              <a:t>Grey skirt or pinafore</a:t>
            </a:r>
          </a:p>
        </p:txBody>
      </p:sp>
      <p:sp>
        <p:nvSpPr>
          <p:cNvPr id="24586" name="TextBox 13"/>
          <p:cNvSpPr txBox="1">
            <a:spLocks noChangeArrowheads="1"/>
          </p:cNvSpPr>
          <p:nvPr/>
        </p:nvSpPr>
        <p:spPr bwMode="auto">
          <a:xfrm>
            <a:off x="6520897" y="3887788"/>
            <a:ext cx="2562225" cy="461962"/>
          </a:xfrm>
          <a:prstGeom prst="rect">
            <a:avLst/>
          </a:prstGeom>
          <a:noFill/>
          <a:ln w="9525">
            <a:noFill/>
            <a:miter lim="800000"/>
            <a:headEnd/>
            <a:tailEnd/>
          </a:ln>
        </p:spPr>
        <p:txBody>
          <a:bodyPr>
            <a:spAutoFit/>
          </a:bodyPr>
          <a:lstStyle/>
          <a:p>
            <a:r>
              <a:rPr lang="en-GB" sz="2400" dirty="0">
                <a:latin typeface="SassoonPrimaryInfant" pitchFamily="2" charset="0"/>
              </a:rPr>
              <a:t>Grey trousers</a:t>
            </a:r>
          </a:p>
        </p:txBody>
      </p:sp>
      <p:pic>
        <p:nvPicPr>
          <p:cNvPr id="24588" name="Picture 9"/>
          <p:cNvPicPr>
            <a:picLocks noChangeAspect="1" noChangeArrowheads="1"/>
          </p:cNvPicPr>
          <p:nvPr/>
        </p:nvPicPr>
        <p:blipFill>
          <a:blip r:embed="rId6"/>
          <a:srcRect/>
          <a:stretch>
            <a:fillRect/>
          </a:stretch>
        </p:blipFill>
        <p:spPr bwMode="auto">
          <a:xfrm>
            <a:off x="5003800" y="973138"/>
            <a:ext cx="1012825" cy="574675"/>
          </a:xfrm>
          <a:prstGeom prst="rect">
            <a:avLst/>
          </a:prstGeom>
          <a:noFill/>
          <a:ln w="9525">
            <a:noFill/>
            <a:miter lim="800000"/>
            <a:headEnd/>
            <a:tailEnd/>
          </a:ln>
        </p:spPr>
      </p:pic>
      <p:pic>
        <p:nvPicPr>
          <p:cNvPr id="24589" name="Picture 10"/>
          <p:cNvPicPr>
            <a:picLocks noChangeAspect="1" noChangeArrowheads="1"/>
          </p:cNvPicPr>
          <p:nvPr/>
        </p:nvPicPr>
        <p:blipFill>
          <a:blip r:embed="rId7"/>
          <a:srcRect/>
          <a:stretch>
            <a:fillRect/>
          </a:stretch>
        </p:blipFill>
        <p:spPr bwMode="auto">
          <a:xfrm>
            <a:off x="5384800" y="1547813"/>
            <a:ext cx="914400" cy="747712"/>
          </a:xfrm>
          <a:prstGeom prst="rect">
            <a:avLst/>
          </a:prstGeom>
          <a:noFill/>
          <a:ln w="9525">
            <a:noFill/>
            <a:miter lim="800000"/>
            <a:headEnd/>
            <a:tailEnd/>
          </a:ln>
        </p:spPr>
      </p:pic>
      <p:sp>
        <p:nvSpPr>
          <p:cNvPr id="24590" name="TextBox 4"/>
          <p:cNvSpPr txBox="1">
            <a:spLocks noChangeArrowheads="1"/>
          </p:cNvSpPr>
          <p:nvPr/>
        </p:nvSpPr>
        <p:spPr bwMode="auto">
          <a:xfrm>
            <a:off x="6354763" y="1260475"/>
            <a:ext cx="2449512" cy="461963"/>
          </a:xfrm>
          <a:prstGeom prst="rect">
            <a:avLst/>
          </a:prstGeom>
          <a:noFill/>
          <a:ln w="9525">
            <a:noFill/>
            <a:miter lim="800000"/>
            <a:headEnd/>
            <a:tailEnd/>
          </a:ln>
        </p:spPr>
        <p:txBody>
          <a:bodyPr>
            <a:spAutoFit/>
          </a:bodyPr>
          <a:lstStyle/>
          <a:p>
            <a:r>
              <a:rPr lang="en-GB" sz="2400">
                <a:latin typeface="SassoonPrimaryInfant" pitchFamily="2" charset="0"/>
              </a:rPr>
              <a:t>Black shoes</a:t>
            </a:r>
          </a:p>
        </p:txBody>
      </p:sp>
      <p:sp>
        <p:nvSpPr>
          <p:cNvPr id="2" name="TextBox 1">
            <a:extLst>
              <a:ext uri="{FF2B5EF4-FFF2-40B4-BE49-F238E27FC236}">
                <a16:creationId xmlns:a16="http://schemas.microsoft.com/office/drawing/2014/main" id="{366505B8-7F2E-4E50-AC2B-3EBF4F72B134}"/>
              </a:ext>
            </a:extLst>
          </p:cNvPr>
          <p:cNvSpPr txBox="1"/>
          <p:nvPr/>
        </p:nvSpPr>
        <p:spPr>
          <a:xfrm>
            <a:off x="165100" y="5445224"/>
            <a:ext cx="8918022" cy="1200329"/>
          </a:xfrm>
          <a:prstGeom prst="rect">
            <a:avLst/>
          </a:prstGeom>
          <a:noFill/>
        </p:spPr>
        <p:txBody>
          <a:bodyPr wrap="square" rtlCol="0">
            <a:spAutoFit/>
          </a:bodyPr>
          <a:lstStyle/>
          <a:p>
            <a:r>
              <a:rPr lang="en-GB" sz="2400" b="1" dirty="0">
                <a:latin typeface="SassoonPrimaryInfant" pitchFamily="2" charset="0"/>
              </a:rPr>
              <a:t>Children will take part in PE lessons in the summer term, you are welcome to wait until year 1 to buy the PE uniform. Any shorts/t-shirt or joggers/hoodies will be fine!</a:t>
            </a:r>
          </a:p>
        </p:txBody>
      </p:sp>
    </p:spTree>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730DDA4481E4091D84FE2B039E95F" ma:contentTypeVersion="15" ma:contentTypeDescription="Create a new document." ma:contentTypeScope="" ma:versionID="35674d74a42b3a887b06f4a4fde53c19">
  <xsd:schema xmlns:xsd="http://www.w3.org/2001/XMLSchema" xmlns:xs="http://www.w3.org/2001/XMLSchema" xmlns:p="http://schemas.microsoft.com/office/2006/metadata/properties" xmlns:ns2="2ad5688a-2d94-41f7-a8a2-f2cd2378bed0" xmlns:ns3="fe601328-893d-43f8-8620-318d7221f9e0" targetNamespace="http://schemas.microsoft.com/office/2006/metadata/properties" ma:root="true" ma:fieldsID="0ca42c1d29c8411adb42bc3c9d7d8ef4" ns2:_="" ns3:_="">
    <xsd:import namespace="2ad5688a-2d94-41f7-a8a2-f2cd2378bed0"/>
    <xsd:import namespace="fe601328-893d-43f8-8620-318d7221f9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5688a-2d94-41f7-a8a2-f2cd2378b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3aa698c-d1e4-4a97-a5b3-9cbbfa6d56a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601328-893d-43f8-8620-318d7221f9e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af7ba99-ff83-41d4-b864-5b3ece53855b}" ma:internalName="TaxCatchAll" ma:showField="CatchAllData" ma:web="fe601328-893d-43f8-8620-318d7221f9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d5688a-2d94-41f7-a8a2-f2cd2378bed0">
      <Terms xmlns="http://schemas.microsoft.com/office/infopath/2007/PartnerControls"/>
    </lcf76f155ced4ddcb4097134ff3c332f>
    <TaxCatchAll xmlns="fe601328-893d-43f8-8620-318d7221f9e0" xsi:nil="true"/>
  </documentManagement>
</p:properties>
</file>

<file path=customXml/itemProps1.xml><?xml version="1.0" encoding="utf-8"?>
<ds:datastoreItem xmlns:ds="http://schemas.openxmlformats.org/officeDocument/2006/customXml" ds:itemID="{60A12B8B-DFBD-4B32-9DB3-6D5A435FA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d5688a-2d94-41f7-a8a2-f2cd2378bed0"/>
    <ds:schemaRef ds:uri="fe601328-893d-43f8-8620-318d7221f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4A222A-9720-4501-A1BC-EC23272CA5F0}">
  <ds:schemaRefs>
    <ds:schemaRef ds:uri="http://schemas.microsoft.com/sharepoint/v3/contenttype/forms"/>
  </ds:schemaRefs>
</ds:datastoreItem>
</file>

<file path=customXml/itemProps3.xml><?xml version="1.0" encoding="utf-8"?>
<ds:datastoreItem xmlns:ds="http://schemas.openxmlformats.org/officeDocument/2006/customXml" ds:itemID="{38E38ED9-5CDF-4D18-880B-5A3F4E70CBFE}">
  <ds:schemaRefs>
    <ds:schemaRef ds:uri="http://schemas.microsoft.com/office/2006/metadata/properties"/>
    <ds:schemaRef ds:uri="http://schemas.microsoft.com/office/infopath/2007/PartnerControls"/>
    <ds:schemaRef ds:uri="2ad5688a-2d94-41f7-a8a2-f2cd2378bed0"/>
    <ds:schemaRef ds:uri="fe601328-893d-43f8-8620-318d7221f9e0"/>
  </ds:schemaRefs>
</ds:datastoreItem>
</file>

<file path=docProps/app.xml><?xml version="1.0" encoding="utf-8"?>
<Properties xmlns="http://schemas.openxmlformats.org/officeDocument/2006/extended-properties" xmlns:vt="http://schemas.openxmlformats.org/officeDocument/2006/docPropsVTypes">
  <TotalTime>1067</TotalTime>
  <Words>803</Words>
  <Application>Microsoft Office PowerPoint</Application>
  <PresentationFormat>On-screen Show (4:3)</PresentationFormat>
  <Paragraphs>119</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SassoonPrimaryInfant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itassne</dc:creator>
  <cp:lastModifiedBy>Sarah Foster</cp:lastModifiedBy>
  <cp:revision>76</cp:revision>
  <dcterms:created xsi:type="dcterms:W3CDTF">2015-06-04T10:31:40Z</dcterms:created>
  <dcterms:modified xsi:type="dcterms:W3CDTF">2024-06-14T14:49:11Z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0x010100440730DDA4481E4091D84FE2B039E95F</vt:lpwstr>
  </property>
  <property fmtid="{D5CDD505-2E9C-101B-9397-08002B2CF9AE}" pid="3" name="MediaServiceImageTags">
    <vt:lpwstr/>
  </property>
</Properties>
</file>